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xml" ContentType="application/vnd.openxmlformats-officedocument.presentationml.tags+xml"/>
  <Override PartName="/ppt/tags/tag35.xml" ContentType="application/vnd.openxmlformats-officedocument.presentationml.tags+xml"/>
  <Override PartName="/ppt/tags/tag40.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41.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43.xml" ContentType="application/vnd.openxmlformats-officedocument.presentationml.tags+xml"/>
  <Override PartName="/ppt/tags/tag37.xml" ContentType="application/vnd.openxmlformats-officedocument.presentationml.tags+xml"/>
  <Override PartName="/ppt/tags/tag46.xml" ContentType="application/vnd.openxmlformats-officedocument.presentationml.tags+xml"/>
  <Override PartName="/ppt/tags/tag2.xml" ContentType="application/vnd.openxmlformats-officedocument.presentationml.tags+xml"/>
  <Override PartName="/ppt/tags/tag38.xml" ContentType="application/vnd.openxmlformats-officedocument.presentationml.tags+xml"/>
  <Override PartName="/ppt/tags/tag3.xml" ContentType="application/vnd.openxmlformats-officedocument.presentationml.tags+xml"/>
  <Override PartName="/ppt/tags/tag42.xml" ContentType="application/vnd.openxmlformats-officedocument.presentationml.tags+xml"/>
  <Override PartName="/ppt/tags/tag39.xml" ContentType="application/vnd.openxmlformats-officedocument.presentationml.tags+xml"/>
  <Override PartName="/ppt/tags/tag4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4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652" r:id="rId3"/>
    <p:sldId id="597" r:id="rId4"/>
    <p:sldId id="599" r:id="rId5"/>
    <p:sldId id="600" r:id="rId6"/>
    <p:sldId id="667" r:id="rId7"/>
    <p:sldId id="662" r:id="rId8"/>
    <p:sldId id="601" r:id="rId9"/>
    <p:sldId id="602" r:id="rId10"/>
    <p:sldId id="603" r:id="rId11"/>
    <p:sldId id="673" r:id="rId12"/>
    <p:sldId id="607" r:id="rId13"/>
    <p:sldId id="640" r:id="rId14"/>
    <p:sldId id="641" r:id="rId15"/>
    <p:sldId id="663" r:id="rId16"/>
    <p:sldId id="664" r:id="rId17"/>
    <p:sldId id="562" r:id="rId18"/>
    <p:sldId id="487" r:id="rId19"/>
    <p:sldId id="604" r:id="rId20"/>
    <p:sldId id="605" r:id="rId21"/>
    <p:sldId id="610" r:id="rId22"/>
    <p:sldId id="611" r:id="rId23"/>
    <p:sldId id="623" r:id="rId24"/>
    <p:sldId id="668" r:id="rId25"/>
    <p:sldId id="669" r:id="rId26"/>
    <p:sldId id="619" r:id="rId27"/>
    <p:sldId id="660" r:id="rId28"/>
    <p:sldId id="506" r:id="rId29"/>
    <p:sldId id="642" r:id="rId30"/>
    <p:sldId id="459" r:id="rId31"/>
    <p:sldId id="460" r:id="rId32"/>
    <p:sldId id="443" r:id="rId33"/>
    <p:sldId id="437" r:id="rId34"/>
    <p:sldId id="593" r:id="rId35"/>
    <p:sldId id="595" r:id="rId36"/>
    <p:sldId id="674" r:id="rId37"/>
    <p:sldId id="581" r:id="rId38"/>
    <p:sldId id="598" r:id="rId39"/>
    <p:sldId id="675" r:id="rId40"/>
    <p:sldId id="596" r:id="rId41"/>
    <p:sldId id="672" r:id="rId42"/>
    <p:sldId id="671" r:id="rId43"/>
  </p:sldIdLst>
  <p:sldSz cx="9144000" cy="6858000" type="screen4x3"/>
  <p:notesSz cx="7315200" cy="96012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3B34FE-3ED9-4501-B299-A7321F9158D6}">
          <p14:sldIdLst>
            <p14:sldId id="256"/>
          </p14:sldIdLst>
        </p14:section>
        <p14:section name="INTRO" id="{946ECD6C-2D2B-4783-B133-BEA4D135F6D9}">
          <p14:sldIdLst>
            <p14:sldId id="652"/>
            <p14:sldId id="597"/>
          </p14:sldIdLst>
        </p14:section>
        <p14:section name="LEGAL V. ETHICAL" id="{1805BE73-4CF6-482A-8398-37BD256E04F1}">
          <p14:sldIdLst>
            <p14:sldId id="599"/>
            <p14:sldId id="600"/>
            <p14:sldId id="667"/>
            <p14:sldId id="662"/>
            <p14:sldId id="601"/>
            <p14:sldId id="602"/>
            <p14:sldId id="603"/>
            <p14:sldId id="673"/>
            <p14:sldId id="607"/>
            <p14:sldId id="640"/>
            <p14:sldId id="641"/>
            <p14:sldId id="663"/>
            <p14:sldId id="664"/>
            <p14:sldId id="562"/>
            <p14:sldId id="487"/>
            <p14:sldId id="604"/>
            <p14:sldId id="605"/>
          </p14:sldIdLst>
        </p14:section>
        <p14:section name="CDM" id="{D89D7D09-E57D-4EE3-92F0-89AD2311E645}">
          <p14:sldIdLst>
            <p14:sldId id="610"/>
            <p14:sldId id="611"/>
          </p14:sldIdLst>
        </p14:section>
        <p14:section name="DE-ESCALATION" id="{5399468B-B64B-4EC8-A095-A7CC84E2627D}">
          <p14:sldIdLst>
            <p14:sldId id="623"/>
            <p14:sldId id="668"/>
            <p14:sldId id="669"/>
            <p14:sldId id="619"/>
            <p14:sldId id="660"/>
          </p14:sldIdLst>
        </p14:section>
        <p14:section name="ENSURING POSITIVE OUTCOMES" id="{546E6B53-FEEB-4C3F-B2E1-9FA654A08939}">
          <p14:sldIdLst>
            <p14:sldId id="506"/>
            <p14:sldId id="642"/>
            <p14:sldId id="459"/>
            <p14:sldId id="460"/>
            <p14:sldId id="443"/>
            <p14:sldId id="437"/>
            <p14:sldId id="593"/>
            <p14:sldId id="595"/>
            <p14:sldId id="674"/>
            <p14:sldId id="581"/>
            <p14:sldId id="598"/>
            <p14:sldId id="675"/>
            <p14:sldId id="596"/>
            <p14:sldId id="672"/>
            <p14:sldId id="671"/>
          </p14:sldIdLst>
        </p14:section>
      </p14:sectionLst>
    </p:ext>
    <p:ext uri="{EFAFB233-063F-42B5-8137-9DF3F51BA10A}">
      <p15:sldGuideLst xmlns:p15="http://schemas.microsoft.com/office/powerpoint/2012/main">
        <p15:guide id="1" orient="horz" pos="3648" userDrawn="1">
          <p15:clr>
            <a:srgbClr val="A4A3A4"/>
          </p15:clr>
        </p15:guide>
        <p15:guide id="2" pos="432" userDrawn="1">
          <p15:clr>
            <a:srgbClr val="A4A3A4"/>
          </p15:clr>
        </p15:guide>
        <p15:guide id="4" pos="5328" userDrawn="1">
          <p15:clr>
            <a:srgbClr val="A4A3A4"/>
          </p15:clr>
        </p15:guide>
        <p15:guide id="5" orient="horz" pos="1296" userDrawn="1">
          <p15:clr>
            <a:srgbClr val="A4A3A4"/>
          </p15:clr>
        </p15:guide>
        <p15:guide id="6" orient="horz" pos="1728" userDrawn="1">
          <p15:clr>
            <a:srgbClr val="A4A3A4"/>
          </p15:clr>
        </p15:guide>
        <p15:guide id="7" orient="horz" pos="20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193764"/>
    <a:srgbClr val="D3F1F6"/>
    <a:srgbClr val="FDF2CD"/>
    <a:srgbClr val="C2DCE0"/>
    <a:srgbClr val="0B114D"/>
    <a:srgbClr val="DC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1105" autoAdjust="0"/>
  </p:normalViewPr>
  <p:slideViewPr>
    <p:cSldViewPr snapToGrid="0">
      <p:cViewPr varScale="1">
        <p:scale>
          <a:sx n="41" d="100"/>
          <a:sy n="41" d="100"/>
        </p:scale>
        <p:origin x="1732" y="20"/>
      </p:cViewPr>
      <p:guideLst>
        <p:guide orient="horz" pos="3648"/>
        <p:guide pos="432"/>
        <p:guide pos="5328"/>
        <p:guide orient="horz" pos="1296"/>
        <p:guide orient="horz" pos="1728"/>
        <p:guide orient="horz" pos="2016"/>
      </p:guideLst>
    </p:cSldViewPr>
  </p:slideViewPr>
  <p:notesTextViewPr>
    <p:cViewPr>
      <p:scale>
        <a:sx n="3" d="2"/>
        <a:sy n="3" d="2"/>
      </p:scale>
      <p:origin x="0" y="0"/>
    </p:cViewPr>
  </p:notesTextViewPr>
  <p:sorterViewPr>
    <p:cViewPr>
      <p:scale>
        <a:sx n="100" d="100"/>
        <a:sy n="100" d="100"/>
      </p:scale>
      <p:origin x="0" y="-4432"/>
    </p:cViewPr>
  </p:sorterViewPr>
  <p:notesViewPr>
    <p:cSldViewPr snapToGrid="0" showGuides="1">
      <p:cViewPr>
        <p:scale>
          <a:sx n="40" d="100"/>
          <a:sy n="40" d="100"/>
        </p:scale>
        <p:origin x="2876" y="2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FD18A1-7E06-4BD0-A275-D4776B7BEFB9}"/>
              </a:ext>
            </a:extLst>
          </p:cNvPr>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r>
              <a:rPr lang="en-US" dirty="0"/>
              <a:t>22-301 Use of Force</a:t>
            </a:r>
          </a:p>
        </p:txBody>
      </p:sp>
      <p:sp>
        <p:nvSpPr>
          <p:cNvPr id="3" name="Date Placeholder 2">
            <a:extLst>
              <a:ext uri="{FF2B5EF4-FFF2-40B4-BE49-F238E27FC236}">
                <a16:creationId xmlns:a16="http://schemas.microsoft.com/office/drawing/2014/main" id="{4397A644-99E2-4037-AB54-72912F3F80C4}"/>
              </a:ext>
            </a:extLst>
          </p:cNvPr>
          <p:cNvSpPr>
            <a:spLocks noGrp="1"/>
          </p:cNvSpPr>
          <p:nvPr>
            <p:ph type="dt" sz="quarter" idx="1"/>
          </p:nvPr>
        </p:nvSpPr>
        <p:spPr>
          <a:xfrm>
            <a:off x="4143587" y="1"/>
            <a:ext cx="3169920" cy="481727"/>
          </a:xfrm>
          <a:prstGeom prst="rect">
            <a:avLst/>
          </a:prstGeom>
        </p:spPr>
        <p:txBody>
          <a:bodyPr vert="horz" lIns="96633" tIns="48317" rIns="96633" bIns="48317" rtlCol="0"/>
          <a:lstStyle>
            <a:lvl1pPr algn="r">
              <a:defRPr sz="1300"/>
            </a:lvl1pPr>
          </a:lstStyle>
          <a:p>
            <a:r>
              <a:rPr lang="en-US" dirty="0"/>
              <a:t>Instructor's Guide</a:t>
            </a:r>
          </a:p>
        </p:txBody>
      </p:sp>
      <p:sp>
        <p:nvSpPr>
          <p:cNvPr id="4" name="Footer Placeholder 3">
            <a:extLst>
              <a:ext uri="{FF2B5EF4-FFF2-40B4-BE49-F238E27FC236}">
                <a16:creationId xmlns:a16="http://schemas.microsoft.com/office/drawing/2014/main" id="{1A4F723C-57E5-4966-A0A2-7FFEA00E27C7}"/>
              </a:ext>
            </a:extLst>
          </p:cNvPr>
          <p:cNvSpPr>
            <a:spLocks noGrp="1"/>
          </p:cNvSpPr>
          <p:nvPr>
            <p:ph type="ftr" sz="quarter" idx="2"/>
          </p:nvPr>
        </p:nvSpPr>
        <p:spPr>
          <a:xfrm>
            <a:off x="0" y="9119476"/>
            <a:ext cx="3169920" cy="481726"/>
          </a:xfrm>
          <a:prstGeom prst="rect">
            <a:avLst/>
          </a:prstGeom>
        </p:spPr>
        <p:txBody>
          <a:bodyPr vert="horz" lIns="96633" tIns="48317" rIns="96633" bIns="48317" rtlCol="0" anchor="b"/>
          <a:lstStyle>
            <a:lvl1pPr algn="l">
              <a:defRPr sz="1300"/>
            </a:lvl1pPr>
          </a:lstStyle>
          <a:p>
            <a:r>
              <a:rPr lang="en-US" dirty="0"/>
              <a:t>© MPOETC 2021</a:t>
            </a:r>
          </a:p>
        </p:txBody>
      </p:sp>
      <p:sp>
        <p:nvSpPr>
          <p:cNvPr id="5" name="Slide Number Placeholder 4">
            <a:extLst>
              <a:ext uri="{FF2B5EF4-FFF2-40B4-BE49-F238E27FC236}">
                <a16:creationId xmlns:a16="http://schemas.microsoft.com/office/drawing/2014/main" id="{AB7BB3B7-B8F5-4184-8426-00A7745F5DED}"/>
              </a:ext>
            </a:extLst>
          </p:cNvPr>
          <p:cNvSpPr>
            <a:spLocks noGrp="1"/>
          </p:cNvSpPr>
          <p:nvPr>
            <p:ph type="sldNum" sz="quarter" idx="3"/>
          </p:nvPr>
        </p:nvSpPr>
        <p:spPr>
          <a:xfrm>
            <a:off x="4143587" y="9119476"/>
            <a:ext cx="3169920" cy="481726"/>
          </a:xfrm>
          <a:prstGeom prst="rect">
            <a:avLst/>
          </a:prstGeom>
        </p:spPr>
        <p:txBody>
          <a:bodyPr vert="horz" lIns="96633" tIns="48317" rIns="96633" bIns="48317" rtlCol="0" anchor="b"/>
          <a:lstStyle>
            <a:lvl1pPr algn="r">
              <a:defRPr sz="1300"/>
            </a:lvl1pPr>
          </a:lstStyle>
          <a:p>
            <a:fld id="{4CCDC3F8-5DD9-40EC-BB8B-C35B26C98AAF}" type="slidenum">
              <a:rPr lang="en-US" smtClean="0"/>
              <a:t>‹#›</a:t>
            </a:fld>
            <a:endParaRPr lang="en-US" dirty="0"/>
          </a:p>
        </p:txBody>
      </p:sp>
    </p:spTree>
    <p:extLst>
      <p:ext uri="{BB962C8B-B14F-4D97-AF65-F5344CB8AC3E}">
        <p14:creationId xmlns:p14="http://schemas.microsoft.com/office/powerpoint/2010/main" val="21714376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8600" y="563563"/>
            <a:ext cx="4318000" cy="3238500"/>
          </a:xfrm>
          <a:prstGeom prst="rect">
            <a:avLst/>
          </a:prstGeom>
          <a:noFill/>
          <a:ln w="12700">
            <a:solidFill>
              <a:prstClr val="black"/>
            </a:solidFill>
          </a:ln>
        </p:spPr>
        <p:txBody>
          <a:bodyPr vert="horz" lIns="96633" tIns="48317" rIns="96633" bIns="48317" rtlCol="0" anchor="ctr"/>
          <a:lstStyle/>
          <a:p>
            <a:endParaRPr lang="en-US" dirty="0"/>
          </a:p>
        </p:txBody>
      </p:sp>
      <p:sp>
        <p:nvSpPr>
          <p:cNvPr id="5" name="Notes Placeholder 4"/>
          <p:cNvSpPr>
            <a:spLocks noGrp="1"/>
          </p:cNvSpPr>
          <p:nvPr>
            <p:ph type="body" sz="quarter" idx="3"/>
          </p:nvPr>
        </p:nvSpPr>
        <p:spPr>
          <a:xfrm>
            <a:off x="731520" y="3884721"/>
            <a:ext cx="6236333" cy="4900503"/>
          </a:xfrm>
          <a:prstGeom prst="rect">
            <a:avLst/>
          </a:prstGeom>
        </p:spPr>
        <p:txBody>
          <a:bodyPr vert="horz" lIns="96633" tIns="48317" rIns="96633"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376737" y="9119476"/>
            <a:ext cx="936770" cy="481726"/>
          </a:xfrm>
          <a:prstGeom prst="rect">
            <a:avLst/>
          </a:prstGeom>
        </p:spPr>
        <p:txBody>
          <a:bodyPr vert="horz" lIns="96633" tIns="48317" rIns="96633" bIns="48317" rtlCol="0" anchor="b"/>
          <a:lstStyle>
            <a:lvl1pPr algn="r">
              <a:defRPr sz="1000">
                <a:latin typeface="Arial" panose="020B0604020202020204" pitchFamily="34" charset="0"/>
                <a:cs typeface="Arial" panose="020B0604020202020204" pitchFamily="34" charset="0"/>
              </a:defRPr>
            </a:lvl1pPr>
          </a:lstStyle>
          <a:p>
            <a:fld id="{64509382-1005-4F31-916E-9EE926A848C9}" type="slidenum">
              <a:rPr lang="en-US" smtClean="0"/>
              <a:pPr/>
              <a:t>‹#›</a:t>
            </a:fld>
            <a:endParaRPr lang="en-US" dirty="0"/>
          </a:p>
        </p:txBody>
      </p:sp>
      <p:sp>
        <p:nvSpPr>
          <p:cNvPr id="2" name="Footer Placeholder 1">
            <a:extLst>
              <a:ext uri="{FF2B5EF4-FFF2-40B4-BE49-F238E27FC236}">
                <a16:creationId xmlns:a16="http://schemas.microsoft.com/office/drawing/2014/main" id="{D50DC39C-9D78-40AA-9F9A-79A5F91EA4D7}"/>
              </a:ext>
            </a:extLst>
          </p:cNvPr>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MPOETC © 2023</a:t>
            </a:r>
          </a:p>
        </p:txBody>
      </p:sp>
      <p:sp>
        <p:nvSpPr>
          <p:cNvPr id="6" name="Header Placeholder 5">
            <a:extLst>
              <a:ext uri="{FF2B5EF4-FFF2-40B4-BE49-F238E27FC236}">
                <a16:creationId xmlns:a16="http://schemas.microsoft.com/office/drawing/2014/main" id="{9F9B757C-5440-4D16-988C-92D33176BFA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dirty="0"/>
              <a:t>Use of Force and Control Tactics</a:t>
            </a:r>
          </a:p>
        </p:txBody>
      </p:sp>
    </p:spTree>
    <p:extLst>
      <p:ext uri="{BB962C8B-B14F-4D97-AF65-F5344CB8AC3E}">
        <p14:creationId xmlns:p14="http://schemas.microsoft.com/office/powerpoint/2010/main" val="338894703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381000"/>
            <a:ext cx="4318000" cy="3238500"/>
          </a:xfrm>
        </p:spPr>
      </p:sp>
      <p:sp>
        <p:nvSpPr>
          <p:cNvPr id="3" name="Notes Placeholder 2"/>
          <p:cNvSpPr>
            <a:spLocks noGrp="1"/>
          </p:cNvSpPr>
          <p:nvPr>
            <p:ph type="body" idx="1"/>
          </p:nvPr>
        </p:nvSpPr>
        <p:spPr>
          <a:xfrm>
            <a:off x="764362" y="3950208"/>
            <a:ext cx="5852160" cy="4594578"/>
          </a:xfrm>
        </p:spPr>
        <p:txBody>
          <a:bodyPr/>
          <a:lstStyle/>
          <a:p>
            <a:r>
              <a:rPr lang="en-US" b="1" dirty="0">
                <a:cs typeface="Calibri"/>
              </a:rPr>
              <a:t>Instructor’s Note:</a:t>
            </a:r>
          </a:p>
          <a:p>
            <a:pPr>
              <a:spcAft>
                <a:spcPts val="600"/>
              </a:spcAft>
            </a:pPr>
            <a:r>
              <a:rPr lang="en-US" dirty="0">
                <a:cs typeface="Calibri"/>
              </a:rPr>
              <a:t>In preparation for the training, instructors should:</a:t>
            </a:r>
          </a:p>
          <a:p>
            <a:pPr marL="171450" indent="-171450">
              <a:spcAft>
                <a:spcPts val="600"/>
              </a:spcAft>
              <a:buFont typeface="Arial" panose="020B0604020202020204" pitchFamily="34" charset="0"/>
              <a:buChar char="•"/>
            </a:pPr>
            <a:r>
              <a:rPr lang="en-US" dirty="0">
                <a:cs typeface="Calibri"/>
              </a:rPr>
              <a:t>Display the rules for the practical training</a:t>
            </a:r>
          </a:p>
          <a:p>
            <a:pPr marL="171450" indent="-171450">
              <a:spcAft>
                <a:spcPts val="600"/>
              </a:spcAft>
              <a:buFont typeface="Arial" panose="020B0604020202020204" pitchFamily="34" charset="0"/>
              <a:buChar char="•"/>
            </a:pPr>
            <a:r>
              <a:rPr lang="en-US" dirty="0">
                <a:cs typeface="Calibri"/>
              </a:rPr>
              <a:t>Ensure the gym or training area is set-up for the practical training , e.g., mats have been put down</a:t>
            </a:r>
          </a:p>
          <a:p>
            <a:pPr marL="171450" indent="-171450">
              <a:spcAft>
                <a:spcPts val="600"/>
              </a:spcAft>
              <a:buFont typeface="Arial" panose="020B0604020202020204" pitchFamily="34" charset="0"/>
              <a:buChar char="•"/>
            </a:pPr>
            <a:r>
              <a:rPr lang="en-US" dirty="0">
                <a:cs typeface="Calibri"/>
              </a:rPr>
              <a:t>Ensure all students have their handcuffs and do not bring any weapons</a:t>
            </a:r>
          </a:p>
          <a:p>
            <a:pPr marL="171450" indent="-171450">
              <a:spcAft>
                <a:spcPts val="600"/>
              </a:spcAft>
              <a:buFont typeface="Arial" panose="020B0604020202020204" pitchFamily="34" charset="0"/>
              <a:buChar char="•"/>
            </a:pPr>
            <a:r>
              <a:rPr lang="en-US" dirty="0">
                <a:cs typeface="Calibri"/>
              </a:rPr>
              <a:t>Have copies of the Control Tactics Student Evaluation form available for completion</a:t>
            </a:r>
          </a:p>
          <a:p>
            <a:pPr marL="171450" indent="-171450">
              <a:buFont typeface="Arial" panose="020B0604020202020204" pitchFamily="34" charset="0"/>
              <a:buChar char="•"/>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4509382-1005-4F31-916E-9EE926A848C9}" type="slidenum">
              <a:rPr lang="en-US" smtClean="0"/>
              <a:t>1</a:t>
            </a:fld>
            <a:endParaRPr lang="en-US" dirty="0"/>
          </a:p>
        </p:txBody>
      </p:sp>
      <p:sp>
        <p:nvSpPr>
          <p:cNvPr id="5" name="Footer Placeholder 4">
            <a:extLst>
              <a:ext uri="{FF2B5EF4-FFF2-40B4-BE49-F238E27FC236}">
                <a16:creationId xmlns:a16="http://schemas.microsoft.com/office/drawing/2014/main" id="{9BA4C844-7DE8-40D8-9212-B8908481DFDD}"/>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4B435B82-E97E-44C0-AB08-7CE895F0B575}"/>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35791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10</a:t>
            </a:fld>
            <a:endParaRPr lang="en-US" dirty="0"/>
          </a:p>
        </p:txBody>
      </p:sp>
      <p:sp>
        <p:nvSpPr>
          <p:cNvPr id="8" name="Notes Placeholder 7">
            <a:extLst>
              <a:ext uri="{FF2B5EF4-FFF2-40B4-BE49-F238E27FC236}">
                <a16:creationId xmlns:a16="http://schemas.microsoft.com/office/drawing/2014/main" id="{0173BF5C-C082-4865-BF0E-80EBCB805242}"/>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a:t>
            </a:r>
            <a:endParaRPr lang="en-US" dirty="0">
              <a:solidFill>
                <a:prstClr val="black"/>
              </a:solidFill>
            </a:endParaRPr>
          </a:p>
          <a:p>
            <a:pPr lvl="0">
              <a:defRPr/>
            </a:pPr>
            <a:r>
              <a:rPr lang="en-US" dirty="0">
                <a:solidFill>
                  <a:prstClr val="black"/>
                </a:solidFill>
              </a:rPr>
              <a:t>§ 508. Use of force in law enforcement.</a:t>
            </a:r>
          </a:p>
          <a:p>
            <a:pPr defTabSz="948368">
              <a:defRPr/>
            </a:pPr>
            <a:r>
              <a:rPr lang="en-US" b="1" dirty="0">
                <a:solidFill>
                  <a:prstClr val="black"/>
                </a:solidFill>
              </a:rPr>
              <a:t>(c) Use of force regarding escape.--</a:t>
            </a:r>
            <a:endParaRPr lang="en-US" dirty="0">
              <a:solidFill>
                <a:prstClr val="black"/>
              </a:solidFill>
            </a:endParaRPr>
          </a:p>
          <a:p>
            <a:pPr marL="237093" indent="-237093" defTabSz="948368">
              <a:buFontTx/>
              <a:buAutoNum type="arabicParenBoth"/>
              <a:defRPr/>
            </a:pPr>
            <a:r>
              <a:rPr lang="en-US" dirty="0">
                <a:solidFill>
                  <a:prstClr val="black"/>
                </a:solidFill>
              </a:rPr>
              <a:t>A peace officer, corrections officer or other person who has an arrested or convicted person in his custody is justified in the use of such force to prevent the escape of the person from custody as the officer or other person would be justified in using under subsection (a) if the officer or other person were arresting the person.</a:t>
            </a:r>
          </a:p>
          <a:p>
            <a:pPr defTabSz="948368">
              <a:defRPr/>
            </a:pPr>
            <a:endParaRPr lang="en-US" dirty="0">
              <a:solidFill>
                <a:prstClr val="black"/>
              </a:solidFill>
            </a:endParaRPr>
          </a:p>
          <a:p>
            <a:r>
              <a:rPr lang="en-US" dirty="0"/>
              <a:t>(2) A peace officer or corrections officer is justified in the use of such force, including deadly force, which the officer believes to be necessary to prevent the escape from a correctional institution of a person whom the officer believes to be lawfully detained in such institution under sentence for an offense or awaiting trial or commitment for an offense.</a:t>
            </a:r>
          </a:p>
          <a:p>
            <a:endParaRPr lang="en-US" dirty="0"/>
          </a:p>
        </p:txBody>
      </p:sp>
      <p:sp>
        <p:nvSpPr>
          <p:cNvPr id="2" name="Footer Placeholder 1">
            <a:extLst>
              <a:ext uri="{FF2B5EF4-FFF2-40B4-BE49-F238E27FC236}">
                <a16:creationId xmlns:a16="http://schemas.microsoft.com/office/drawing/2014/main" id="{D9BB1935-F3FE-4ABE-A48B-9F59E04F486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8E0F899-D2B8-4BC0-8598-B723B0932F8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702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r>
              <a:rPr lang="en-US" dirty="0"/>
              <a:t>Take the time now to review your department’s policies.  This includes, use of force and arrest.  You should be able to answer the following questions regarding your department policies: </a:t>
            </a:r>
          </a:p>
          <a:p>
            <a:pPr marL="171450" indent="-171450">
              <a:buFont typeface="Arial" panose="020B0604020202020204" pitchFamily="34" charset="0"/>
              <a:buChar char="•"/>
            </a:pPr>
            <a:r>
              <a:rPr lang="en-US" dirty="0"/>
              <a:t>What actions are acceptable?</a:t>
            </a:r>
          </a:p>
          <a:p>
            <a:pPr marL="171450" indent="-171450">
              <a:buFont typeface="Arial" panose="020B0604020202020204" pitchFamily="34" charset="0"/>
              <a:buChar char="•"/>
            </a:pPr>
            <a:r>
              <a:rPr lang="en-US" dirty="0"/>
              <a:t>What actions are unacceptable? and</a:t>
            </a:r>
          </a:p>
          <a:p>
            <a:pPr marL="171450" indent="-171450">
              <a:buFont typeface="Arial" panose="020B0604020202020204" pitchFamily="34" charset="0"/>
              <a:buChar char="•"/>
            </a:pPr>
            <a:r>
              <a:rPr lang="en-US" dirty="0"/>
              <a:t>Are ALL officers aware of and familiar with these policies?</a:t>
            </a:r>
          </a:p>
          <a:p>
            <a:pPr marL="171450" indent="-171450">
              <a:buFont typeface="Arial" panose="020B0604020202020204" pitchFamily="34" charset="0"/>
              <a:buChar char="•"/>
            </a:pPr>
            <a:endParaRPr lang="en-US" dirty="0"/>
          </a:p>
          <a:p>
            <a:r>
              <a:rPr lang="en-US" b="1" dirty="0"/>
              <a:t>Instructor’s Note: </a:t>
            </a:r>
            <a:r>
              <a:rPr lang="en-US" dirty="0"/>
              <a:t>Regardless of where you take/participate in hands-on training – make sure you augment that training with some type of in-house training on your specific Use of Force and Arrest related policies.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pPr/>
              <a:t>11</a:t>
            </a:fld>
            <a:endParaRPr lang="en-US" dirty="0"/>
          </a:p>
        </p:txBody>
      </p:sp>
      <p:sp>
        <p:nvSpPr>
          <p:cNvPr id="5" name="Footer Placeholder 4">
            <a:extLst>
              <a:ext uri="{FF2B5EF4-FFF2-40B4-BE49-F238E27FC236}">
                <a16:creationId xmlns:a16="http://schemas.microsoft.com/office/drawing/2014/main" id="{593B1134-8BB5-4223-A4E4-80DCF878F385}"/>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C8B8F40-ACE0-4FAB-B795-D83B3D8A991F}"/>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6157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693863" y="325438"/>
            <a:ext cx="3927475" cy="29464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12</a:t>
            </a:fld>
            <a:endParaRPr lang="en-US" dirty="0"/>
          </a:p>
        </p:txBody>
      </p:sp>
      <p:sp>
        <p:nvSpPr>
          <p:cNvPr id="8" name="Notes Placeholder 7">
            <a:extLst>
              <a:ext uri="{FF2B5EF4-FFF2-40B4-BE49-F238E27FC236}">
                <a16:creationId xmlns:a16="http://schemas.microsoft.com/office/drawing/2014/main" id="{5B1075B7-B0DC-4529-8EE0-971FA20993D5}"/>
              </a:ext>
            </a:extLst>
          </p:cNvPr>
          <p:cNvSpPr>
            <a:spLocks noGrp="1"/>
          </p:cNvSpPr>
          <p:nvPr>
            <p:ph type="body" sz="quarter" idx="3"/>
          </p:nvPr>
        </p:nvSpPr>
        <p:spPr>
          <a:xfrm>
            <a:off x="658080" y="3296653"/>
            <a:ext cx="6236333" cy="5822823"/>
          </a:xfrm>
        </p:spPr>
        <p:txBody>
          <a:bodyPr/>
          <a:lstStyle/>
          <a:p>
            <a:pPr defTabSz="948368">
              <a:defRPr/>
            </a:pPr>
            <a:r>
              <a:rPr lang="en-US" b="1" dirty="0">
                <a:solidFill>
                  <a:prstClr val="black"/>
                </a:solidFill>
              </a:rPr>
              <a:t>Talking Points:</a:t>
            </a:r>
            <a:endParaRPr lang="en-US" i="1" dirty="0">
              <a:solidFill>
                <a:prstClr val="black"/>
              </a:solidFill>
            </a:endParaRPr>
          </a:p>
          <a:p>
            <a:pPr>
              <a:lnSpc>
                <a:spcPct val="107000"/>
              </a:lnSpc>
            </a:pPr>
            <a:r>
              <a:rPr lang="en-US" dirty="0">
                <a:effectLst/>
                <a:ea typeface="Calibri" panose="020F0502020204030204" pitchFamily="34" charset="0"/>
              </a:rPr>
              <a:t>What criteria should officers take into consideration as they are making the decision as to what actions they are going to take when making the arrest? </a:t>
            </a:r>
          </a:p>
          <a:p>
            <a:pPr>
              <a:lnSpc>
                <a:spcPct val="107000"/>
              </a:lnSpc>
            </a:pPr>
            <a:endParaRPr lang="en-US" dirty="0">
              <a:effectLst/>
              <a:ea typeface="Calibri" panose="020F0502020204030204" pitchFamily="34" charset="0"/>
            </a:endParaRPr>
          </a:p>
          <a:p>
            <a:pPr marL="177819" indent="-177819">
              <a:lnSpc>
                <a:spcPct val="107000"/>
              </a:lnSpc>
              <a:buFont typeface="Arial" panose="020B0604020202020204" pitchFamily="34" charset="0"/>
              <a:buChar char="•"/>
            </a:pPr>
            <a:r>
              <a:rPr lang="en-US" dirty="0">
                <a:effectLst/>
                <a:ea typeface="Calibri" panose="020F0502020204030204" pitchFamily="34" charset="0"/>
              </a:rPr>
              <a:t>Tactical legitimacy tells us that all tactical police actions are guided by the severity of the crime as well as the subject’s own actions.  Officers should strive to not escalate a situation unnecessarily.</a:t>
            </a:r>
          </a:p>
          <a:p>
            <a:pPr>
              <a:lnSpc>
                <a:spcPct val="107000"/>
              </a:lnSpc>
            </a:pPr>
            <a:r>
              <a:rPr lang="en-US" dirty="0">
                <a:effectLst/>
                <a:ea typeface="Calibri" panose="020F0502020204030204" pitchFamily="34" charset="0"/>
              </a:rPr>
              <a:t>		</a:t>
            </a:r>
          </a:p>
          <a:p>
            <a:pPr>
              <a:lnSpc>
                <a:spcPct val="107000"/>
              </a:lnSpc>
            </a:pPr>
            <a:r>
              <a:rPr lang="en-US" dirty="0">
                <a:effectLst/>
                <a:ea typeface="Calibri" panose="020F0502020204030204" pitchFamily="34" charset="0"/>
              </a:rPr>
              <a:t>Once those criteria are met, how do officers determine if the force that they plan to use is ethically “appropriate” for the situation at hand?</a:t>
            </a:r>
          </a:p>
          <a:p>
            <a:pPr>
              <a:lnSpc>
                <a:spcPct val="107000"/>
              </a:lnSpc>
            </a:pPr>
            <a:endParaRPr lang="en-US" dirty="0">
              <a:effectLst/>
              <a:ea typeface="Calibri" panose="020F0502020204030204" pitchFamily="34" charset="0"/>
            </a:endParaRPr>
          </a:p>
          <a:p>
            <a:pPr marL="177819" indent="-177819">
              <a:spcAft>
                <a:spcPts val="622"/>
              </a:spcAft>
              <a:buFont typeface="Arial" panose="020B0604020202020204" pitchFamily="34" charset="0"/>
              <a:buChar char="•"/>
            </a:pPr>
            <a:r>
              <a:rPr lang="en-US" dirty="0">
                <a:effectLst/>
                <a:ea typeface="Calibri" panose="020F0502020204030204" pitchFamily="34" charset="0"/>
              </a:rPr>
              <a:t>What information should officers take into consideration to determine if their force is appropriate or not? </a:t>
            </a:r>
          </a:p>
        </p:txBody>
      </p:sp>
      <p:sp>
        <p:nvSpPr>
          <p:cNvPr id="2" name="Footer Placeholder 1">
            <a:extLst>
              <a:ext uri="{FF2B5EF4-FFF2-40B4-BE49-F238E27FC236}">
                <a16:creationId xmlns:a16="http://schemas.microsoft.com/office/drawing/2014/main" id="{00F73B33-5E79-4283-884B-5F3B3715D5C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94A5EEFB-369C-46D5-9359-C8C1C31C1099}"/>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82559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039938" y="241300"/>
            <a:ext cx="3808412" cy="2855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13</a:t>
            </a:fld>
            <a:endParaRPr lang="en-US" dirty="0"/>
          </a:p>
        </p:txBody>
      </p:sp>
      <p:sp>
        <p:nvSpPr>
          <p:cNvPr id="8" name="Notes Placeholder 7">
            <a:extLst>
              <a:ext uri="{FF2B5EF4-FFF2-40B4-BE49-F238E27FC236}">
                <a16:creationId xmlns:a16="http://schemas.microsoft.com/office/drawing/2014/main" id="{67F908E0-F8A0-4875-BF12-534245555E9C}"/>
              </a:ext>
            </a:extLst>
          </p:cNvPr>
          <p:cNvSpPr>
            <a:spLocks noGrp="1"/>
          </p:cNvSpPr>
          <p:nvPr>
            <p:ph type="body" sz="quarter" idx="3"/>
          </p:nvPr>
        </p:nvSpPr>
        <p:spPr>
          <a:xfrm>
            <a:off x="820421" y="3216943"/>
            <a:ext cx="6236333" cy="578267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Key to achieving an appropriate use of force response is to remember we are dealing with people and so, we need to humanize the situation.</a:t>
            </a:r>
          </a:p>
          <a:p>
            <a:pPr defTabSz="948368">
              <a:defRPr/>
            </a:pPr>
            <a:endParaRPr lang="en-US" dirty="0">
              <a:solidFill>
                <a:prstClr val="black"/>
              </a:solidFill>
            </a:endParaRPr>
          </a:p>
          <a:p>
            <a:pPr defTabSz="948368">
              <a:defRPr/>
            </a:pPr>
            <a:r>
              <a:rPr lang="en-US" dirty="0">
                <a:solidFill>
                  <a:prstClr val="black"/>
                </a:solidFill>
              </a:rPr>
              <a:t>One way to realize that goal is to utilize “Emotional Intelligence”.  Emotional Intelligence is the ability, capacity, or skill to perceive, assess, and manage the emotions of oneself, of others, and of groups.</a:t>
            </a:r>
          </a:p>
          <a:p>
            <a:pPr defTabSz="948368">
              <a:defRPr/>
            </a:pPr>
            <a:endParaRPr lang="en-US" dirty="0">
              <a:solidFill>
                <a:prstClr val="black"/>
              </a:solidFill>
            </a:endParaRPr>
          </a:p>
          <a:p>
            <a:pPr defTabSz="948368">
              <a:defRPr/>
            </a:pPr>
            <a:r>
              <a:rPr lang="en-US" dirty="0">
                <a:solidFill>
                  <a:prstClr val="black"/>
                </a:solidFill>
              </a:rPr>
              <a:t>There are four components of emotional intelligence we can apply when interacting with people.  They are:</a:t>
            </a:r>
          </a:p>
          <a:p>
            <a:pPr marL="177819" indent="-177819" defTabSz="948368">
              <a:buFont typeface="Arial" panose="020B0604020202020204" pitchFamily="34" charset="0"/>
              <a:buChar char="•"/>
              <a:defRPr/>
            </a:pPr>
            <a:r>
              <a:rPr lang="en-US" b="1" dirty="0">
                <a:solidFill>
                  <a:prstClr val="black"/>
                </a:solidFill>
              </a:rPr>
              <a:t>Self-Awareness</a:t>
            </a:r>
            <a:r>
              <a:rPr lang="en-US" dirty="0">
                <a:solidFill>
                  <a:prstClr val="black"/>
                </a:solidFill>
              </a:rPr>
              <a:t>:  It is the ability to understand your own emotions and their effects on your performance.  You know what you are feeling and why – and how it helps or hurts what you are trying to do.  It can help guide your decision-making process and prevent you from getting swept-up by emotions which seem to arise out of thin air.  It’s an essential element to keep your feet on the ground and stay confident.</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Self-Management</a:t>
            </a:r>
            <a:r>
              <a:rPr lang="en-US" dirty="0">
                <a:solidFill>
                  <a:prstClr val="black"/>
                </a:solidFill>
              </a:rPr>
              <a:t>: Managing your emotional reactions to situations and people. Being able to control impulsive feelings and behaviors, manage your emotions in healthy ways, take initiative, follow through on commitments, and adapt to changing circumstances. </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Social Awareness</a:t>
            </a:r>
            <a:r>
              <a:rPr lang="en-US" dirty="0">
                <a:solidFill>
                  <a:prstClr val="black"/>
                </a:solidFill>
              </a:rPr>
              <a:t>: It is the ability to recognize and understand the moods of other individuals and entire groups of people.  It’s the ability to observe body language, facial expressions, and even posture in an effort to respond appropriately.  Listening and observing are the most important elements.</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Relationship Management</a:t>
            </a:r>
            <a:r>
              <a:rPr lang="en-US" dirty="0">
                <a:solidFill>
                  <a:prstClr val="black"/>
                </a:solidFill>
              </a:rPr>
              <a:t>: Ability to use your awareness of your own emotions and those of others to manage interactions successfully.  This ensures clear communication and effective handling of conflict.</a:t>
            </a:r>
          </a:p>
          <a:p>
            <a:pPr defTabSz="948368">
              <a:defRPr/>
            </a:pPr>
            <a:endParaRPr lang="en-US" dirty="0">
              <a:solidFill>
                <a:prstClr val="black"/>
              </a:solidFill>
            </a:endParaRPr>
          </a:p>
          <a:p>
            <a:pPr marL="711276" lvl="1" indent="-237093" defTabSz="948368">
              <a:buFont typeface="+mj-lt"/>
              <a:buAutoNum type="arabicPeriod"/>
              <a:defRPr/>
            </a:pPr>
            <a:endParaRPr lang="en-US" dirty="0">
              <a:solidFill>
                <a:prstClr val="black"/>
              </a:solidFill>
            </a:endParaRPr>
          </a:p>
          <a:p>
            <a:endParaRPr lang="en-US" dirty="0"/>
          </a:p>
        </p:txBody>
      </p:sp>
      <p:sp>
        <p:nvSpPr>
          <p:cNvPr id="2" name="Footer Placeholder 1">
            <a:extLst>
              <a:ext uri="{FF2B5EF4-FFF2-40B4-BE49-F238E27FC236}">
                <a16:creationId xmlns:a16="http://schemas.microsoft.com/office/drawing/2014/main" id="{AAF64B2F-873B-4E56-93EA-B700A9B79AA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EDB410A-DBB1-461F-A9ED-50FDD5170002}"/>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93698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39900" y="385763"/>
            <a:ext cx="4060825" cy="3046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14</a:t>
            </a:fld>
            <a:endParaRPr lang="en-US" dirty="0"/>
          </a:p>
        </p:txBody>
      </p:sp>
      <p:sp>
        <p:nvSpPr>
          <p:cNvPr id="8" name="Notes Placeholder 7">
            <a:extLst>
              <a:ext uri="{FF2B5EF4-FFF2-40B4-BE49-F238E27FC236}">
                <a16:creationId xmlns:a16="http://schemas.microsoft.com/office/drawing/2014/main" id="{DDBE66B8-C2E2-4A40-A7B4-0366A9E0ADEE}"/>
              </a:ext>
            </a:extLst>
          </p:cNvPr>
          <p:cNvSpPr>
            <a:spLocks noGrp="1"/>
          </p:cNvSpPr>
          <p:nvPr>
            <p:ph type="body" sz="quarter" idx="3"/>
          </p:nvPr>
        </p:nvSpPr>
        <p:spPr>
          <a:xfrm>
            <a:off x="731590" y="3633536"/>
            <a:ext cx="6236333" cy="5140415"/>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Another idea that helps us determine if we are taking appropriate action, in a given situation, is a concept refer to as “contact maturity.”  This concept is the tactical version of emotional intelligence, which we just discussed in the previous slide.</a:t>
            </a:r>
          </a:p>
          <a:p>
            <a:pPr defTabSz="948368">
              <a:defRPr/>
            </a:pPr>
            <a:endParaRPr lang="en-US" dirty="0">
              <a:solidFill>
                <a:prstClr val="black"/>
              </a:solidFill>
            </a:endParaRPr>
          </a:p>
          <a:p>
            <a:pPr defTabSz="948368">
              <a:defRPr/>
            </a:pPr>
            <a:r>
              <a:rPr lang="en-US" dirty="0">
                <a:solidFill>
                  <a:prstClr val="black"/>
                </a:solidFill>
              </a:rPr>
              <a:t>Contact maturity means that an officer needs to take the current situation into context.  What’s really going on here?   </a:t>
            </a:r>
          </a:p>
          <a:p>
            <a:pPr marL="177819" indent="-177819" defTabSz="948368">
              <a:buFont typeface="Arial" panose="020B0604020202020204" pitchFamily="34" charset="0"/>
              <a:buChar char="•"/>
              <a:defRPr/>
            </a:pPr>
            <a:r>
              <a:rPr lang="en-US" dirty="0">
                <a:solidFill>
                  <a:prstClr val="black"/>
                </a:solidFill>
              </a:rPr>
              <a:t>Officers need to have the insight to recognize the big picture.</a:t>
            </a:r>
          </a:p>
          <a:p>
            <a:pPr marL="177819" indent="-177819" defTabSz="948368">
              <a:buFont typeface="Arial" panose="020B0604020202020204" pitchFamily="34" charset="0"/>
              <a:buChar char="•"/>
              <a:defRPr/>
            </a:pPr>
            <a:r>
              <a:rPr lang="en-US" dirty="0">
                <a:solidFill>
                  <a:prstClr val="black"/>
                </a:solidFill>
              </a:rPr>
              <a:t>Acknowledge that certain behaviors may not actually be resistance.  </a:t>
            </a:r>
          </a:p>
          <a:p>
            <a:pPr marL="177819" indent="-177819" defTabSz="948368">
              <a:buFont typeface="Arial" panose="020B0604020202020204" pitchFamily="34" charset="0"/>
              <a:buChar char="•"/>
              <a:defRPr/>
            </a:pPr>
            <a:r>
              <a:rPr lang="en-US" dirty="0">
                <a:solidFill>
                  <a:prstClr val="black"/>
                </a:solidFill>
              </a:rPr>
              <a:t>Try to determine what’s going on internally with this person.</a:t>
            </a:r>
          </a:p>
          <a:p>
            <a:pPr marL="177819" indent="-177819" defTabSz="948368">
              <a:buFont typeface="Arial" panose="020B0604020202020204" pitchFamily="34" charset="0"/>
              <a:buChar char="•"/>
              <a:defRPr/>
            </a:pPr>
            <a:r>
              <a:rPr lang="en-US" dirty="0">
                <a:solidFill>
                  <a:prstClr val="black"/>
                </a:solidFill>
              </a:rPr>
              <a:t>Given the person’s frame of mind, as long as the person isn’t harming themselves or others, can you let the person vent or just leave?  </a:t>
            </a:r>
          </a:p>
          <a:p>
            <a:pPr marL="177819" indent="-177819" defTabSz="948368">
              <a:buFont typeface="Arial" panose="020B0604020202020204" pitchFamily="34" charset="0"/>
              <a:buChar char="•"/>
              <a:defRPr/>
            </a:pPr>
            <a:r>
              <a:rPr lang="en-US" dirty="0">
                <a:solidFill>
                  <a:prstClr val="black"/>
                </a:solidFill>
              </a:rPr>
              <a:t>Look to avoid authoritarian action. </a:t>
            </a:r>
          </a:p>
          <a:p>
            <a:pPr marL="177819" indent="-177819" defTabSz="948368">
              <a:buFont typeface="Arial" panose="020B0604020202020204" pitchFamily="34" charset="0"/>
              <a:buChar char="•"/>
              <a:defRPr/>
            </a:pPr>
            <a:r>
              <a:rPr lang="en-US" dirty="0">
                <a:solidFill>
                  <a:prstClr val="black"/>
                </a:solidFill>
              </a:rPr>
              <a:t>Work towards stabilizing the situation.</a:t>
            </a:r>
          </a:p>
          <a:p>
            <a:pPr defTabSz="948368">
              <a:defRPr/>
            </a:pPr>
            <a:endParaRPr lang="en-US" dirty="0">
              <a:solidFill>
                <a:prstClr val="black"/>
              </a:solidFill>
            </a:endParaRPr>
          </a:p>
          <a:p>
            <a:pPr defTabSz="948368">
              <a:defRPr/>
            </a:pPr>
            <a:r>
              <a:rPr lang="en-US" dirty="0">
                <a:solidFill>
                  <a:prstClr val="black"/>
                </a:solidFill>
              </a:rPr>
              <a:t>Command presence – one of the most important tools an officer has, because if you can’t project strength and authority, you’ll put yourself at risk.  Yet, there are times when cops must convey gentleness and kindness.  “It all comes down to – what kind of person do you want to be?  Small people seek revenge.  When they’re hurt, they want to get even.  Big people take the moral high ground.  They forgive.  They treat others the way they’d like to be treated.”  Chief John P. Weiss, 2020 </a:t>
            </a:r>
          </a:p>
        </p:txBody>
      </p:sp>
      <p:sp>
        <p:nvSpPr>
          <p:cNvPr id="2" name="Footer Placeholder 1">
            <a:extLst>
              <a:ext uri="{FF2B5EF4-FFF2-40B4-BE49-F238E27FC236}">
                <a16:creationId xmlns:a16="http://schemas.microsoft.com/office/drawing/2014/main" id="{D43F1503-674F-4699-8FED-63691863780B}"/>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9699164B-47FD-4BE8-ABA4-76FF70DF66A6}"/>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321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61975"/>
            <a:ext cx="4321175" cy="3240088"/>
          </a:xfrm>
        </p:spPr>
      </p:sp>
      <p:sp>
        <p:nvSpPr>
          <p:cNvPr id="3" name="Notes Placeholder 2"/>
          <p:cNvSpPr>
            <a:spLocks noGrp="1"/>
          </p:cNvSpPr>
          <p:nvPr>
            <p:ph type="body" idx="1"/>
          </p:nvPr>
        </p:nvSpPr>
        <p:spPr/>
        <p:txBody>
          <a:bodyPr/>
          <a:lstStyle/>
          <a:p>
            <a:r>
              <a:rPr lang="en-US" b="1" dirty="0"/>
              <a:t>Talking Points:</a:t>
            </a:r>
          </a:p>
          <a:p>
            <a:r>
              <a:rPr lang="en-US" dirty="0"/>
              <a:t>For law enforcement, the impact of being legally and ethically justified to act in a given situation is most visible in civil law.  In the next few slides, we will discuss some concepts that have developed in civil law over time and punctuate those changes with two of the most important decisions rendered by the courts relating to an officer’s justified use of force and what the courts determined as the appropriate force that should have been used (Tennessee vs Garner and Graham vs Connor).</a:t>
            </a:r>
          </a:p>
          <a:p>
            <a:endParaRPr lang="en-US" dirty="0"/>
          </a:p>
          <a:p>
            <a:r>
              <a:rPr lang="en-US" dirty="0"/>
              <a:t>The civil rights statute that provides civil remedies for official misconduct was enacted by Congress in 1871, and now is codified as Title 42 US Code subsection 1983 (commonly referred to as Section 1983 actions or a 1983 suit). </a:t>
            </a:r>
          </a:p>
          <a:p>
            <a:endParaRPr lang="en-US" dirty="0"/>
          </a:p>
          <a:p>
            <a:r>
              <a:rPr lang="en-US" dirty="0"/>
              <a:t>In a civil action initiated against the defendant, the plaintiff bringing the action against the defendant must prove that:</a:t>
            </a:r>
          </a:p>
          <a:p>
            <a:pPr marL="237093" indent="-237093">
              <a:buFont typeface="+mj-lt"/>
              <a:buAutoNum type="arabicPeriod"/>
            </a:pPr>
            <a:r>
              <a:rPr lang="en-US" dirty="0"/>
              <a:t>The defendant had a duty; </a:t>
            </a:r>
          </a:p>
          <a:p>
            <a:pPr marL="237093" indent="-237093">
              <a:buFont typeface="+mj-lt"/>
              <a:buAutoNum type="arabicPeriod"/>
            </a:pPr>
            <a:r>
              <a:rPr lang="en-US" dirty="0"/>
              <a:t>The defendant breached that duty; </a:t>
            </a:r>
          </a:p>
          <a:p>
            <a:pPr marL="237093" indent="-237093">
              <a:buFont typeface="+mj-lt"/>
              <a:buAutoNum type="arabicPeriod"/>
            </a:pPr>
            <a:r>
              <a:rPr lang="en-US" dirty="0"/>
              <a:t>There was a causal connection between the breach of the duty and the injury; and</a:t>
            </a:r>
          </a:p>
          <a:p>
            <a:pPr marL="237093" indent="-237093">
              <a:buFont typeface="+mj-lt"/>
              <a:buAutoNum type="arabicPeriod"/>
            </a:pPr>
            <a:r>
              <a:rPr lang="en-US" dirty="0"/>
              <a:t>The injury to the plaintiff resulted from that breach.  </a:t>
            </a:r>
          </a:p>
        </p:txBody>
      </p:sp>
      <p:sp>
        <p:nvSpPr>
          <p:cNvPr id="6" name="Slide Number Placeholder 5"/>
          <p:cNvSpPr>
            <a:spLocks noGrp="1"/>
          </p:cNvSpPr>
          <p:nvPr>
            <p:ph type="sldNum" sz="quarter" idx="5"/>
          </p:nvPr>
        </p:nvSpPr>
        <p:spPr/>
        <p:txBody>
          <a:bodyPr/>
          <a:lstStyle/>
          <a:p>
            <a:fld id="{64509382-1005-4F31-916E-9EE926A848C9}" type="slidenum">
              <a:rPr lang="en-US" smtClean="0"/>
              <a:pPr/>
              <a:t>15</a:t>
            </a:fld>
            <a:endParaRPr lang="en-US" dirty="0"/>
          </a:p>
        </p:txBody>
      </p:sp>
      <p:sp>
        <p:nvSpPr>
          <p:cNvPr id="4" name="Footer Placeholder 3">
            <a:extLst>
              <a:ext uri="{FF2B5EF4-FFF2-40B4-BE49-F238E27FC236}">
                <a16:creationId xmlns:a16="http://schemas.microsoft.com/office/drawing/2014/main" id="{F3F5A143-4D5A-41A4-960D-6C26669F8831}"/>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2ADA31F8-82F5-4A61-9D8E-E1A112F89FF7}"/>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08571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61975"/>
            <a:ext cx="4321175" cy="3240088"/>
          </a:xfrm>
        </p:spPr>
      </p:sp>
      <p:sp>
        <p:nvSpPr>
          <p:cNvPr id="3" name="Notes Placeholder 2"/>
          <p:cNvSpPr>
            <a:spLocks noGrp="1"/>
          </p:cNvSpPr>
          <p:nvPr>
            <p:ph type="body" idx="1"/>
          </p:nvPr>
        </p:nvSpPr>
        <p:spPr/>
        <p:txBody>
          <a:bodyPr/>
          <a:lstStyle/>
          <a:p>
            <a:r>
              <a:rPr lang="en-US" b="1" dirty="0"/>
              <a:t>Talking Points:</a:t>
            </a:r>
          </a:p>
          <a:p>
            <a:r>
              <a:rPr lang="en-US" dirty="0"/>
              <a:t>A form of secondary liability that arises out of the concept that there is a relationship/ responsibility between a supervisor, administrator, or agency and an officer, in which the supervisor, administrator, or agency has a ‘right, ability or duty to control’ the activities of the officer.  Generally, when the conduct of the officer is so closely connected in time, place, and causation that it is regarded as a risk of harm fairly attributable to the supervisor, administration, or agency, those entities can also be held liable. </a:t>
            </a:r>
          </a:p>
          <a:p>
            <a:endParaRPr lang="en-US" dirty="0"/>
          </a:p>
          <a:p>
            <a:r>
              <a:rPr lang="en-US" dirty="0"/>
              <a:t>Basically, vicarious liability is a situation in which one party is held partly responsible for the unlawful actions of a third party.</a:t>
            </a:r>
          </a:p>
          <a:p>
            <a:endParaRPr lang="en-US" dirty="0"/>
          </a:p>
          <a:p>
            <a:r>
              <a:rPr lang="en-US" dirty="0"/>
              <a:t>The law has developed the view that some relationships by their very nature require the person who engages others to accept responsibility for the wrongdoings of those others.</a:t>
            </a:r>
          </a:p>
          <a:p>
            <a:endParaRPr lang="en-US" dirty="0"/>
          </a:p>
          <a:p>
            <a:endParaRPr lang="en-US" dirty="0"/>
          </a:p>
        </p:txBody>
      </p:sp>
      <p:sp>
        <p:nvSpPr>
          <p:cNvPr id="6" name="Slide Number Placeholder 5"/>
          <p:cNvSpPr>
            <a:spLocks noGrp="1"/>
          </p:cNvSpPr>
          <p:nvPr>
            <p:ph type="sldNum" sz="quarter" idx="5"/>
          </p:nvPr>
        </p:nvSpPr>
        <p:spPr/>
        <p:txBody>
          <a:bodyPr/>
          <a:lstStyle/>
          <a:p>
            <a:fld id="{64509382-1005-4F31-916E-9EE926A848C9}" type="slidenum">
              <a:rPr lang="en-US" smtClean="0"/>
              <a:pPr/>
              <a:t>16</a:t>
            </a:fld>
            <a:endParaRPr lang="en-US" dirty="0"/>
          </a:p>
        </p:txBody>
      </p:sp>
      <p:sp>
        <p:nvSpPr>
          <p:cNvPr id="4" name="Footer Placeholder 3">
            <a:extLst>
              <a:ext uri="{FF2B5EF4-FFF2-40B4-BE49-F238E27FC236}">
                <a16:creationId xmlns:a16="http://schemas.microsoft.com/office/drawing/2014/main" id="{F84265A7-1105-496E-A99E-6695E34B00ED}"/>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EDD95F74-A77E-4A0B-8227-0A2C3F13F6C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24234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81188" y="241300"/>
            <a:ext cx="3937000" cy="2952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A1CF4A61-FF5F-40EA-9577-A23793761A03}"/>
              </a:ext>
            </a:extLst>
          </p:cNvPr>
          <p:cNvSpPr>
            <a:spLocks noGrp="1"/>
          </p:cNvSpPr>
          <p:nvPr>
            <p:ph type="sldNum" sz="quarter" idx="5"/>
          </p:nvPr>
        </p:nvSpPr>
        <p:spPr/>
        <p:txBody>
          <a:bodyPr/>
          <a:lstStyle/>
          <a:p>
            <a:fld id="{64509382-1005-4F31-916E-9EE926A848C9}" type="slidenum">
              <a:rPr lang="en-US" smtClean="0"/>
              <a:t>17</a:t>
            </a:fld>
            <a:endParaRPr lang="en-US" dirty="0"/>
          </a:p>
        </p:txBody>
      </p:sp>
      <p:sp>
        <p:nvSpPr>
          <p:cNvPr id="8" name="Notes Placeholder 7">
            <a:extLst>
              <a:ext uri="{FF2B5EF4-FFF2-40B4-BE49-F238E27FC236}">
                <a16:creationId xmlns:a16="http://schemas.microsoft.com/office/drawing/2014/main" id="{F23DCD9A-BF10-4904-B431-F89E1920A5E4}"/>
              </a:ext>
            </a:extLst>
          </p:cNvPr>
          <p:cNvSpPr>
            <a:spLocks noGrp="1"/>
          </p:cNvSpPr>
          <p:nvPr>
            <p:ph type="body" sz="quarter" idx="3"/>
          </p:nvPr>
        </p:nvSpPr>
        <p:spPr>
          <a:xfrm>
            <a:off x="731590" y="3434855"/>
            <a:ext cx="6236333" cy="5458060"/>
          </a:xfrm>
        </p:spPr>
        <p:txBody>
          <a:bodyPr/>
          <a:lstStyle/>
          <a:p>
            <a:pPr defTabSz="948368">
              <a:defRPr/>
            </a:pPr>
            <a:r>
              <a:rPr lang="en-US" b="1" dirty="0">
                <a:solidFill>
                  <a:prstClr val="black"/>
                </a:solidFill>
              </a:rPr>
              <a:t>Talking Points:</a:t>
            </a:r>
          </a:p>
          <a:p>
            <a:pPr defTabSz="948368">
              <a:defRPr/>
            </a:pPr>
            <a:r>
              <a:rPr lang="en-US" dirty="0">
                <a:solidFill>
                  <a:prstClr val="black"/>
                </a:solidFill>
              </a:rPr>
              <a:t>Based on United States Court of Appeals, Second Circuit. Jun 3, 2016 - </a:t>
            </a:r>
            <a:r>
              <a:rPr lang="en-US" dirty="0">
                <a:solidFill>
                  <a:srgbClr val="212529"/>
                </a:solidFill>
              </a:rPr>
              <a:t>“A police officer is under a duty to intercede and prevent fellow officers from subjecting a citizen to excessive force, and may be held liable for his failure to do so if he observes the use of force and has sufficient time to act to prevent it” </a:t>
            </a:r>
            <a:r>
              <a:rPr lang="en-US" i="1" dirty="0">
                <a:solidFill>
                  <a:srgbClr val="212529"/>
                </a:solidFill>
              </a:rPr>
              <a:t>Figueroa v. Mazza</a:t>
            </a:r>
            <a:r>
              <a:rPr lang="en-US" dirty="0">
                <a:solidFill>
                  <a:srgbClr val="212529"/>
                </a:solidFill>
              </a:rPr>
              <a:t>, 825 F.3d 89, 106 (2d Cir. 2016)</a:t>
            </a:r>
            <a:endParaRPr lang="en-US" dirty="0">
              <a:solidFill>
                <a:prstClr val="black"/>
              </a:solidFill>
            </a:endParaRPr>
          </a:p>
          <a:p>
            <a:pPr defTabSz="948368">
              <a:defRPr/>
            </a:pPr>
            <a:endParaRPr lang="en-US" dirty="0">
              <a:solidFill>
                <a:prstClr val="black"/>
              </a:solidFill>
            </a:endParaRPr>
          </a:p>
          <a:p>
            <a:r>
              <a:rPr lang="en-US" dirty="0"/>
              <a:t>A police officer cannot be held liable, if he/she does not have a realistic opportunity to prevent the attack.</a:t>
            </a:r>
          </a:p>
          <a:p>
            <a:endParaRPr lang="en-US" dirty="0"/>
          </a:p>
          <a:p>
            <a:r>
              <a:rPr lang="en-US" dirty="0"/>
              <a:t>Law enforcement as a whole is judged (whether fair or not) by the inappropriate actions of the few.  </a:t>
            </a:r>
          </a:p>
          <a:p>
            <a:endParaRPr lang="en-US" dirty="0"/>
          </a:p>
          <a:p>
            <a:r>
              <a:rPr lang="en-US" dirty="0"/>
              <a:t>Sometimes it is necessary to step in and take action when an officer or officers are not showing “contact maturity” or using “emotional intelligence” in a given situation.</a:t>
            </a:r>
          </a:p>
          <a:p>
            <a:endParaRPr lang="en-US" dirty="0"/>
          </a:p>
          <a:p>
            <a:endParaRPr lang="en-US" dirty="0"/>
          </a:p>
        </p:txBody>
      </p:sp>
      <p:sp>
        <p:nvSpPr>
          <p:cNvPr id="2" name="Footer Placeholder 1">
            <a:extLst>
              <a:ext uri="{FF2B5EF4-FFF2-40B4-BE49-F238E27FC236}">
                <a16:creationId xmlns:a16="http://schemas.microsoft.com/office/drawing/2014/main" id="{6A267E0A-0AC9-4231-B3AD-B2ADD0C8DC4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4097D8E-8503-4F4E-B200-DFE4F663CB6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06469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68475" y="385763"/>
            <a:ext cx="4162425" cy="31226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sldNum" idx="12"/>
          </p:nvPr>
        </p:nvSpPr>
        <p:spPr>
          <a:xfrm>
            <a:off x="3367486" y="12568352"/>
            <a:ext cx="2575931" cy="661338"/>
          </a:xfrm>
          <a:prstGeom prst="rect">
            <a:avLst/>
          </a:prstGeom>
        </p:spPr>
        <p:txBody>
          <a:bodyPr lIns="60299" tIns="30142" rIns="60299" bIns="30142" anchor="b" anchorCtr="0">
            <a:noAutofit/>
          </a:bodyPr>
          <a:lstStyle/>
          <a:p>
            <a:pPr>
              <a:buClr>
                <a:srgbClr val="000000"/>
              </a:buClr>
              <a:buSzPct val="25000"/>
            </a:pPr>
            <a:fld id="{00000000-1234-1234-1234-123412341234}" type="slidenum">
              <a:rPr lang="en-US"/>
              <a:pPr>
                <a:buClr>
                  <a:srgbClr val="000000"/>
                </a:buClr>
                <a:buSzPct val="25000"/>
              </a:pPr>
              <a:t>18</a:t>
            </a:fld>
            <a:endParaRPr lang="en-US" dirty="0"/>
          </a:p>
        </p:txBody>
      </p:sp>
      <p:sp>
        <p:nvSpPr>
          <p:cNvPr id="8" name="Slide Number Placeholder 5">
            <a:extLst>
              <a:ext uri="{FF2B5EF4-FFF2-40B4-BE49-F238E27FC236}">
                <a16:creationId xmlns:a16="http://schemas.microsoft.com/office/drawing/2014/main" id="{6AFED171-2BFB-4B6D-8039-224FAF590B5B}"/>
              </a:ext>
            </a:extLst>
          </p:cNvPr>
          <p:cNvSpPr txBox="1">
            <a:spLocks/>
          </p:cNvSpPr>
          <p:nvPr/>
        </p:nvSpPr>
        <p:spPr>
          <a:xfrm>
            <a:off x="4143587" y="9119476"/>
            <a:ext cx="3169920" cy="481726"/>
          </a:xfrm>
          <a:prstGeom prst="rect">
            <a:avLst/>
          </a:prstGeom>
        </p:spPr>
        <p:txBody>
          <a:bodyPr vert="horz" lIns="96633" tIns="48317" rIns="96633" bIns="48317"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509382-1005-4F31-916E-9EE926A848C9}" type="slidenum">
              <a:rPr lang="en-US" smtClean="0"/>
              <a:pPr/>
              <a:t>18</a:t>
            </a:fld>
            <a:endParaRPr lang="en-US" dirty="0"/>
          </a:p>
        </p:txBody>
      </p:sp>
      <p:sp>
        <p:nvSpPr>
          <p:cNvPr id="6" name="Notes Placeholder 5">
            <a:extLst>
              <a:ext uri="{FF2B5EF4-FFF2-40B4-BE49-F238E27FC236}">
                <a16:creationId xmlns:a16="http://schemas.microsoft.com/office/drawing/2014/main" id="{7FE380E1-76B8-456E-957F-AFBDEDA1F402}"/>
              </a:ext>
            </a:extLst>
          </p:cNvPr>
          <p:cNvSpPr>
            <a:spLocks noGrp="1"/>
          </p:cNvSpPr>
          <p:nvPr>
            <p:ph type="body" sz="quarter" idx="3"/>
          </p:nvPr>
        </p:nvSpPr>
        <p:spPr>
          <a:xfrm>
            <a:off x="731590" y="3675871"/>
            <a:ext cx="6236333" cy="553956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Qualified immunity is considered a defense.</a:t>
            </a:r>
          </a:p>
          <a:p>
            <a:pPr defTabSz="948368">
              <a:defRPr/>
            </a:pPr>
            <a:endParaRPr lang="en-US" dirty="0">
              <a:solidFill>
                <a:prstClr val="black"/>
              </a:solidFill>
            </a:endParaRPr>
          </a:p>
          <a:p>
            <a:pPr defTabSz="948368">
              <a:defRPr/>
            </a:pPr>
            <a:r>
              <a:rPr lang="en-US" dirty="0">
                <a:solidFill>
                  <a:prstClr val="black"/>
                </a:solidFill>
              </a:rPr>
              <a:t>Qualified immunity protects a government official from lawsuits alleging that the official violated a plaintiff’s rights, only allowing suits where officials violated a “clearly established” statutory or constitutional right.</a:t>
            </a:r>
          </a:p>
          <a:p>
            <a:pPr defTabSz="948368">
              <a:defRPr/>
            </a:pPr>
            <a:endParaRPr lang="en-US" dirty="0">
              <a:solidFill>
                <a:prstClr val="black"/>
              </a:solidFill>
            </a:endParaRPr>
          </a:p>
          <a:p>
            <a:pPr defTabSz="948368">
              <a:defRPr/>
            </a:pPr>
            <a:r>
              <a:rPr lang="en-US" dirty="0">
                <a:solidFill>
                  <a:prstClr val="black"/>
                </a:solidFill>
              </a:rPr>
              <a:t>Qualified immunity is a type of legal immunity. “Qualified immunity balances two important interests—the need to hold public officials accountable when they exercise power irresponsibly and the need to shield officials from harassment, distraction, and liability when they perform their duties reasonably.”</a:t>
            </a:r>
            <a:r>
              <a:rPr lang="en-US" i="1" dirty="0">
                <a:solidFill>
                  <a:prstClr val="black"/>
                </a:solidFill>
              </a:rPr>
              <a:t> Person v. Callahan</a:t>
            </a:r>
            <a:r>
              <a:rPr lang="en-US" dirty="0">
                <a:solidFill>
                  <a:prstClr val="black"/>
                </a:solidFill>
              </a:rPr>
              <a:t>.</a:t>
            </a:r>
          </a:p>
          <a:p>
            <a:pPr defTabSz="948368">
              <a:defRPr/>
            </a:pPr>
            <a:endParaRPr lang="en-US" dirty="0">
              <a:solidFill>
                <a:prstClr val="black"/>
              </a:solidFill>
            </a:endParaRPr>
          </a:p>
          <a:p>
            <a:pPr defTabSz="948368">
              <a:defRPr/>
            </a:pPr>
            <a:r>
              <a:rPr lang="en-US" dirty="0">
                <a:solidFill>
                  <a:prstClr val="black"/>
                </a:solidFill>
              </a:rPr>
              <a:t>Qualified immunity only applies to suits against government officials as individuals, not suits against the government for damages caused by the officials’ actions. Although qualified immunity frequently appears in cases involving police officers, it also applies to most other executive branch officials. While judges, prosecutors, legislators, and some other government officials do not receive qualified immunity, most are protected by other immunity doctrines.</a:t>
            </a:r>
          </a:p>
          <a:p>
            <a:pPr defTabSz="948368">
              <a:defRPr/>
            </a:pPr>
            <a:endParaRPr lang="en-US" dirty="0">
              <a:solidFill>
                <a:prstClr val="black"/>
              </a:solidFill>
            </a:endParaRPr>
          </a:p>
          <a:p>
            <a:pPr defTabSz="948368">
              <a:defRPr/>
            </a:pPr>
            <a:r>
              <a:rPr lang="en-US" dirty="0">
                <a:solidFill>
                  <a:prstClr val="black"/>
                </a:solidFill>
              </a:rPr>
              <a:t>Qualified immunity has been the topic of much public debate since the summer of 2020. If this legal protection is removed, the landscape of law enforcement will be forever changed. </a:t>
            </a:r>
          </a:p>
          <a:p>
            <a:pPr defTabSz="948368">
              <a:defRPr/>
            </a:pPr>
            <a:endParaRPr lang="en-US" dirty="0">
              <a:solidFill>
                <a:prstClr val="black"/>
              </a:solidFill>
            </a:endParaRPr>
          </a:p>
          <a:p>
            <a:pPr defTabSz="948368">
              <a:defRPr/>
            </a:pPr>
            <a:r>
              <a:rPr lang="en-US" dirty="0">
                <a:solidFill>
                  <a:prstClr val="black"/>
                </a:solidFill>
              </a:rPr>
              <a:t>Qualified immunity </a:t>
            </a:r>
            <a:r>
              <a:rPr lang="en-US" b="1" dirty="0">
                <a:solidFill>
                  <a:prstClr val="black"/>
                </a:solidFill>
              </a:rPr>
              <a:t>does</a:t>
            </a:r>
            <a:r>
              <a:rPr lang="en-US" dirty="0">
                <a:solidFill>
                  <a:prstClr val="black"/>
                </a:solidFill>
              </a:rPr>
              <a:t> </a:t>
            </a:r>
            <a:r>
              <a:rPr lang="en-US" b="1" dirty="0">
                <a:solidFill>
                  <a:prstClr val="black"/>
                </a:solidFill>
              </a:rPr>
              <a:t>not apply </a:t>
            </a:r>
            <a:r>
              <a:rPr lang="en-US" dirty="0">
                <a:solidFill>
                  <a:prstClr val="black"/>
                </a:solidFill>
              </a:rPr>
              <a:t>to an officer who violates her/his oath or one who acts criminally. </a:t>
            </a:r>
          </a:p>
          <a:p>
            <a:endParaRPr lang="en-US" dirty="0"/>
          </a:p>
          <a:p>
            <a:r>
              <a:rPr lang="en-US" dirty="0"/>
              <a:t>The next two slides will review two civil cases, Tennessee v. Garner and Graham v. Connor. Each case will demonstrate the importance for use of force that is ethically justified as well as legally justified. </a:t>
            </a:r>
          </a:p>
        </p:txBody>
      </p:sp>
      <p:sp>
        <p:nvSpPr>
          <p:cNvPr id="2" name="Footer Placeholder 1">
            <a:extLst>
              <a:ext uri="{FF2B5EF4-FFF2-40B4-BE49-F238E27FC236}">
                <a16:creationId xmlns:a16="http://schemas.microsoft.com/office/drawing/2014/main" id="{78166780-C449-4739-8956-60CDF0871CC7}"/>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D5F682F5-772D-4776-9B03-DBCBD1BCA9D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684081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39913" y="241300"/>
            <a:ext cx="3800475" cy="2849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19</a:t>
            </a:fld>
            <a:endParaRPr lang="en-US" dirty="0"/>
          </a:p>
        </p:txBody>
      </p:sp>
      <p:sp>
        <p:nvSpPr>
          <p:cNvPr id="8" name="Notes Placeholder 7">
            <a:extLst>
              <a:ext uri="{FF2B5EF4-FFF2-40B4-BE49-F238E27FC236}">
                <a16:creationId xmlns:a16="http://schemas.microsoft.com/office/drawing/2014/main" id="{DAD64541-3FD8-472C-9725-66A1D7278989}"/>
              </a:ext>
            </a:extLst>
          </p:cNvPr>
          <p:cNvSpPr>
            <a:spLocks noGrp="1"/>
          </p:cNvSpPr>
          <p:nvPr>
            <p:ph type="body" sz="quarter" idx="3"/>
          </p:nvPr>
        </p:nvSpPr>
        <p:spPr>
          <a:xfrm>
            <a:off x="620604" y="3331564"/>
            <a:ext cx="6236333" cy="7587834"/>
          </a:xfrm>
        </p:spPr>
        <p:txBody>
          <a:bodyPr/>
          <a:lstStyle/>
          <a:p>
            <a:pPr defTabSz="948368">
              <a:defRPr/>
            </a:pPr>
            <a:r>
              <a:rPr lang="en-US" b="1" dirty="0">
                <a:solidFill>
                  <a:prstClr val="black"/>
                </a:solidFill>
              </a:rPr>
              <a:t>Talking Points:</a:t>
            </a:r>
          </a:p>
          <a:p>
            <a:pPr defTabSz="948368">
              <a:defRPr/>
            </a:pPr>
            <a:r>
              <a:rPr lang="en-US" dirty="0">
                <a:solidFill>
                  <a:prstClr val="black"/>
                </a:solidFill>
              </a:rPr>
              <a:t>Key points in Tennessee vs. Garner:</a:t>
            </a:r>
          </a:p>
          <a:p>
            <a:pPr marL="177819" indent="-177819" defTabSz="948368">
              <a:buFont typeface="Arial" panose="020B0604020202020204" pitchFamily="34" charset="0"/>
              <a:buChar char="•"/>
              <a:defRPr/>
            </a:pPr>
            <a:r>
              <a:rPr lang="en-US" dirty="0">
                <a:solidFill>
                  <a:prstClr val="black"/>
                </a:solidFill>
              </a:rPr>
              <a:t>Deadly force is considered a seizure under the 4th Amendment.</a:t>
            </a:r>
          </a:p>
          <a:p>
            <a:pPr marL="177819" indent="-177819" defTabSz="948368">
              <a:buFont typeface="Arial" panose="020B0604020202020204" pitchFamily="34" charset="0"/>
              <a:buChar char="•"/>
              <a:defRPr/>
            </a:pPr>
            <a:r>
              <a:rPr lang="en-US" dirty="0">
                <a:solidFill>
                  <a:prstClr val="black"/>
                </a:solidFill>
              </a:rPr>
              <a:t>A police officer may not seize an unarmed, non-dangerous person by shooting him dead.</a:t>
            </a:r>
          </a:p>
          <a:p>
            <a:pPr marL="177819" indent="-177819" defTabSz="948368">
              <a:buFont typeface="Arial" panose="020B0604020202020204" pitchFamily="34" charset="0"/>
              <a:buChar char="•"/>
              <a:defRPr/>
            </a:pPr>
            <a:r>
              <a:rPr lang="en-US" dirty="0">
                <a:solidFill>
                  <a:prstClr val="black"/>
                </a:solidFill>
              </a:rPr>
              <a:t>An officer can justifiably use deadly force if the officer believes that a suspect poses a significant threat of death or serious bodily injury to the officer or others.</a:t>
            </a:r>
          </a:p>
          <a:p>
            <a:pPr defTabSz="948368">
              <a:defRPr/>
            </a:pPr>
            <a:endParaRPr lang="en-US" dirty="0">
              <a:solidFill>
                <a:prstClr val="black"/>
              </a:solidFill>
            </a:endParaRPr>
          </a:p>
          <a:p>
            <a:pPr defTabSz="948368">
              <a:defRPr/>
            </a:pPr>
            <a:r>
              <a:rPr lang="en-US" dirty="0">
                <a:solidFill>
                  <a:prstClr val="black"/>
                </a:solidFill>
              </a:rPr>
              <a:t>Deadly force may still be used when the suspect threatens the officer with a weapon, or there is probable cause to believe the suspect has committed a crime involving the infliction or threatened infliction of serious physical harm.  Deadly force may be used to prevent escape in this instance and, where feasible, a warning should be given.  </a:t>
            </a:r>
          </a:p>
          <a:p>
            <a:pPr defTabSz="948368">
              <a:defRPr/>
            </a:pPr>
            <a:endParaRPr lang="en-US" dirty="0">
              <a:solidFill>
                <a:prstClr val="black"/>
              </a:solidFill>
            </a:endParaRPr>
          </a:p>
          <a:p>
            <a:pPr defTabSz="948368">
              <a:defRPr/>
            </a:pPr>
            <a:r>
              <a:rPr lang="en-US" dirty="0">
                <a:solidFill>
                  <a:prstClr val="black"/>
                </a:solidFill>
              </a:rPr>
              <a:t>At the time of this incident in 1974 – the law in Tennessee and the policies of the Memphis Police Department stated that Officer Elton Hymon could use deadly force to stop a fleeing felon (armed or not).  The officer’s actions were deemed to be justified; however, the court decided that this was not the “appropriate” use of force given the fact that the 15-year-old suspect was unarmed.</a:t>
            </a:r>
          </a:p>
        </p:txBody>
      </p:sp>
      <p:sp>
        <p:nvSpPr>
          <p:cNvPr id="2" name="Footer Placeholder 1">
            <a:extLst>
              <a:ext uri="{FF2B5EF4-FFF2-40B4-BE49-F238E27FC236}">
                <a16:creationId xmlns:a16="http://schemas.microsoft.com/office/drawing/2014/main" id="{9A54C2EF-0352-41F6-8F5C-2D14A4C734A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3073D78-5C6A-40DC-87D8-94452C5B6F4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13298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477838"/>
            <a:ext cx="4318000" cy="3238500"/>
          </a:xfrm>
        </p:spPr>
      </p:sp>
      <p:sp>
        <p:nvSpPr>
          <p:cNvPr id="3" name="Notes Placeholder 2"/>
          <p:cNvSpPr>
            <a:spLocks noGrp="1"/>
          </p:cNvSpPr>
          <p:nvPr>
            <p:ph type="body" idx="1"/>
          </p:nvPr>
        </p:nvSpPr>
        <p:spPr/>
        <p:txBody>
          <a:bodyPr/>
          <a:lstStyle/>
          <a:p>
            <a:pPr defTabSz="948368">
              <a:defRPr/>
            </a:pPr>
            <a:r>
              <a:rPr lang="en-US" b="1" dirty="0">
                <a:solidFill>
                  <a:prstClr val="black"/>
                </a:solidFill>
              </a:rPr>
              <a:t>Talking Points:</a:t>
            </a:r>
          </a:p>
          <a:p>
            <a:pPr defTabSz="948368">
              <a:defRPr/>
            </a:pPr>
            <a:r>
              <a:rPr lang="en-US" dirty="0">
                <a:solidFill>
                  <a:prstClr val="black"/>
                </a:solidFill>
              </a:rPr>
              <a:t>As we move through today’s training, we will be reviewing legal concepts and issues that impact the use of force in law enforcement today.  The course will cover civil liability issues, critical decision-making practices, and the continuation of employing de-escalation techniques. </a:t>
            </a:r>
          </a:p>
          <a:p>
            <a:pPr defTabSz="948368">
              <a:defRPr/>
            </a:pPr>
            <a:endParaRPr lang="en-US" dirty="0">
              <a:solidFill>
                <a:prstClr val="black"/>
              </a:solidFill>
            </a:endParaRPr>
          </a:p>
          <a:p>
            <a:pPr defTabSz="948368">
              <a:defRPr/>
            </a:pPr>
            <a:r>
              <a:rPr lang="en-US" dirty="0">
                <a:solidFill>
                  <a:prstClr val="black"/>
                </a:solidFill>
              </a:rPr>
              <a:t>The overall goal of today’s training is to explore what we can do better and how we can improve our skills, especially when it comes to use of force by practicing sound control tactics.</a:t>
            </a:r>
          </a:p>
          <a:p>
            <a:endParaRPr lang="en-US" dirty="0"/>
          </a:p>
        </p:txBody>
      </p:sp>
      <p:sp>
        <p:nvSpPr>
          <p:cNvPr id="6" name="Slide Number Placeholder 5"/>
          <p:cNvSpPr>
            <a:spLocks noGrp="1"/>
          </p:cNvSpPr>
          <p:nvPr>
            <p:ph type="sldNum" sz="quarter" idx="5"/>
          </p:nvPr>
        </p:nvSpPr>
        <p:spPr/>
        <p:txBody>
          <a:bodyPr/>
          <a:lstStyle/>
          <a:p>
            <a:fld id="{64509382-1005-4F31-916E-9EE926A848C9}" type="slidenum">
              <a:rPr lang="en-US" smtClean="0"/>
              <a:pPr/>
              <a:t>2</a:t>
            </a:fld>
            <a:endParaRPr lang="en-US" dirty="0"/>
          </a:p>
        </p:txBody>
      </p:sp>
      <p:sp>
        <p:nvSpPr>
          <p:cNvPr id="4" name="Footer Placeholder 3">
            <a:extLst>
              <a:ext uri="{FF2B5EF4-FFF2-40B4-BE49-F238E27FC236}">
                <a16:creationId xmlns:a16="http://schemas.microsoft.com/office/drawing/2014/main" id="{A8D269DA-3867-445D-8B34-058241C256B1}"/>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32174EEA-7A67-4854-9DE9-3FF57F4D854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7419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554288" y="260350"/>
            <a:ext cx="2452687" cy="1839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20</a:t>
            </a:fld>
            <a:endParaRPr lang="en-US" dirty="0"/>
          </a:p>
        </p:txBody>
      </p:sp>
      <p:sp>
        <p:nvSpPr>
          <p:cNvPr id="8" name="Notes Placeholder 7">
            <a:extLst>
              <a:ext uri="{FF2B5EF4-FFF2-40B4-BE49-F238E27FC236}">
                <a16:creationId xmlns:a16="http://schemas.microsoft.com/office/drawing/2014/main" id="{3D973469-9344-429D-ADD1-8E92B27901CD}"/>
              </a:ext>
            </a:extLst>
          </p:cNvPr>
          <p:cNvSpPr>
            <a:spLocks noGrp="1"/>
          </p:cNvSpPr>
          <p:nvPr>
            <p:ph type="body" sz="quarter" idx="3"/>
          </p:nvPr>
        </p:nvSpPr>
        <p:spPr>
          <a:xfrm>
            <a:off x="683551" y="2225842"/>
            <a:ext cx="6236333" cy="6767735"/>
          </a:xfrm>
        </p:spPr>
        <p:txBody>
          <a:bodyPr/>
          <a:lstStyle/>
          <a:p>
            <a:pPr defTabSz="948368">
              <a:defRPr/>
            </a:pPr>
            <a:r>
              <a:rPr lang="en-US" b="1" dirty="0">
                <a:solidFill>
                  <a:prstClr val="black"/>
                </a:solidFill>
              </a:rPr>
              <a:t>Talking Points:</a:t>
            </a:r>
          </a:p>
          <a:p>
            <a:pPr>
              <a:lnSpc>
                <a:spcPct val="107000"/>
              </a:lnSpc>
            </a:pPr>
            <a:r>
              <a:rPr lang="en-US" sz="1100" dirty="0">
                <a:ea typeface="Calibri" panose="020F0502020204030204" pitchFamily="34" charset="0"/>
              </a:rPr>
              <a:t>Key points in Graham vs. Connor</a:t>
            </a:r>
          </a:p>
          <a:p>
            <a:pPr marL="355638" indent="-355638">
              <a:lnSpc>
                <a:spcPct val="107000"/>
              </a:lnSpc>
              <a:buFont typeface="Symbol" panose="05050102010706020507" pitchFamily="18" charset="2"/>
              <a:buChar char=""/>
            </a:pPr>
            <a:r>
              <a:rPr lang="en-US" sz="1100" dirty="0">
                <a:ea typeface="Calibri" panose="020F0502020204030204" pitchFamily="34" charset="0"/>
              </a:rPr>
              <a:t>Established the “objective reasonableness” standard.</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Is the officer’s use of force OBJECTIVELY appropriate?  </a:t>
            </a:r>
          </a:p>
          <a:p>
            <a:pPr marL="1185461" lvl="2" indent="-237093">
              <a:lnSpc>
                <a:spcPct val="107000"/>
              </a:lnSpc>
              <a:buFont typeface="Wingdings" panose="05000000000000000000" pitchFamily="2" charset="2"/>
              <a:buChar char=""/>
            </a:pPr>
            <a:r>
              <a:rPr lang="en-US" sz="1100" dirty="0">
                <a:ea typeface="Calibri" panose="020F0502020204030204" pitchFamily="34" charset="0"/>
              </a:rPr>
              <a:t>“Objective” refers to what a reasonably prudent and well-trained officer believes would be acceptable under a similar set of facts and circumstance.</a:t>
            </a:r>
          </a:p>
          <a:p>
            <a:pPr marL="1659644" lvl="3" indent="-237093">
              <a:lnSpc>
                <a:spcPct val="107000"/>
              </a:lnSpc>
              <a:buFont typeface="Symbol" panose="05050102010706020507" pitchFamily="18" charset="2"/>
              <a:buChar char=""/>
            </a:pPr>
            <a:r>
              <a:rPr lang="en-US" sz="1100" dirty="0">
                <a:ea typeface="Calibri" panose="020F0502020204030204" pitchFamily="34" charset="0"/>
              </a:rPr>
              <a:t>What an officer “knows” is critical in determining the appropriateness of an officer’s force.</a:t>
            </a:r>
          </a:p>
          <a:p>
            <a:pPr marL="2133829" lvl="4" indent="-237093">
              <a:lnSpc>
                <a:spcPct val="107000"/>
              </a:lnSpc>
              <a:buFont typeface="Courier New" panose="02070309020205020404" pitchFamily="49" charset="0"/>
              <a:buChar char="o"/>
            </a:pPr>
            <a:r>
              <a:rPr lang="en-US" sz="1100" dirty="0">
                <a:ea typeface="Calibri" panose="020F0502020204030204" pitchFamily="34" charset="0"/>
              </a:rPr>
              <a:t>Was there a need for the amount of force used in relationship to the injury incurred by the suspect?</a:t>
            </a:r>
          </a:p>
          <a:p>
            <a:pPr marL="2133829" lvl="4" indent="-237093">
              <a:lnSpc>
                <a:spcPct val="107000"/>
              </a:lnSpc>
              <a:buFont typeface="Courier New" panose="02070309020205020404" pitchFamily="49" charset="0"/>
              <a:buChar char="o"/>
            </a:pPr>
            <a:r>
              <a:rPr lang="en-US" sz="1100" dirty="0">
                <a:ea typeface="Calibri" panose="020F0502020204030204" pitchFamily="34" charset="0"/>
              </a:rPr>
              <a:t>Was the force applied in good faith or maliciously and sadistically? </a:t>
            </a:r>
          </a:p>
          <a:p>
            <a:pPr marL="1659644" lvl="3" indent="-237093">
              <a:lnSpc>
                <a:spcPct val="107000"/>
              </a:lnSpc>
              <a:buFont typeface="Symbol" panose="05050102010706020507" pitchFamily="18" charset="2"/>
              <a:buChar char=""/>
            </a:pPr>
            <a:r>
              <a:rPr lang="en-US" sz="1100" dirty="0">
                <a:ea typeface="Calibri" panose="020F0502020204030204" pitchFamily="34" charset="0"/>
              </a:rPr>
              <a:t>“Reasonably prudent and well-trained officer” means that officer MUST know the law—whether in fact, he/she does or not.  The officer must know the acceptable, and unacceptable limits of the law. </a:t>
            </a:r>
          </a:p>
          <a:p>
            <a:pPr marL="948368">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Determined that the “reasonableness” of a seizure requires a balancing of the nature of an individual’s Fourth Amendment interests against the countervailing governmental interests at stake.</a:t>
            </a:r>
          </a:p>
          <a:p>
            <a:pPr marL="474184">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The “reasonableness” of a particular use of force must be judged from the perspective of a reasonable officer on the scene, rather than with the 20/20 vision of hindsight.  Officers must often make split-second judgements in tense, uncertain, and rapidly evolving situations.  It is not fair to the officer to be judged in the sanctity of a judge’s chambers, months after the incident, with more information than the officer had at the time of the incident. </a:t>
            </a:r>
          </a:p>
          <a:p>
            <a:pPr>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Established a non-exhaustive list of factors, now known as the “Graham Factors” which help to determine the severity of the crime at issue.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Seriousness of the crime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Suspect posed an immediate threat of safety to the officer or others</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Active resistance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Actively trying to evade arrest by “flight”</a:t>
            </a:r>
          </a:p>
          <a:p>
            <a:pPr marL="474184" lvl="1">
              <a:lnSpc>
                <a:spcPct val="107000"/>
              </a:lnSpc>
            </a:pPr>
            <a:endParaRPr lang="en-US" sz="1100" dirty="0">
              <a:ea typeface="Calibri" panose="020F0502020204030204" pitchFamily="34" charset="0"/>
            </a:endParaRPr>
          </a:p>
          <a:p>
            <a:pPr>
              <a:lnSpc>
                <a:spcPct val="107000"/>
              </a:lnSpc>
            </a:pPr>
            <a:r>
              <a:rPr lang="en-US" sz="1100" dirty="0">
                <a:ea typeface="Calibri" panose="020F0502020204030204" pitchFamily="34" charset="0"/>
              </a:rPr>
              <a:t>The reasonable officer uses his/her brain to not only determine if their use of force is justified; but necessary for the circumstances.  Was it ok to beat up a diabetic man seeking help – NO!</a:t>
            </a:r>
          </a:p>
        </p:txBody>
      </p:sp>
      <p:sp>
        <p:nvSpPr>
          <p:cNvPr id="2" name="Footer Placeholder 1">
            <a:extLst>
              <a:ext uri="{FF2B5EF4-FFF2-40B4-BE49-F238E27FC236}">
                <a16:creationId xmlns:a16="http://schemas.microsoft.com/office/drawing/2014/main" id="{FAB58FC9-4D3C-4BE7-BB47-5194FB41067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148A4FD3-028E-40A7-8C72-A9F27BD0E186}"/>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22526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160588" y="241300"/>
            <a:ext cx="3489325" cy="2616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9587CC6C-AE68-4514-BCA3-3CA7CA0AF47D}"/>
              </a:ext>
            </a:extLst>
          </p:cNvPr>
          <p:cNvSpPr>
            <a:spLocks noGrp="1"/>
          </p:cNvSpPr>
          <p:nvPr>
            <p:ph type="body" idx="1"/>
          </p:nvPr>
        </p:nvSpPr>
        <p:spPr>
          <a:xfrm>
            <a:off x="853563" y="2857735"/>
            <a:ext cx="5852160" cy="6146822"/>
          </a:xfrm>
        </p:spPr>
        <p:txBody>
          <a:bodyPr/>
          <a:lstStyle/>
          <a:p>
            <a:pPr defTabSz="948368">
              <a:defRPr/>
            </a:pPr>
            <a:r>
              <a:rPr lang="en-US" b="1" dirty="0">
                <a:solidFill>
                  <a:prstClr val="black"/>
                </a:solidFill>
              </a:rPr>
              <a:t>Talking Points:</a:t>
            </a:r>
          </a:p>
          <a:p>
            <a:pPr defTabSz="948368">
              <a:defRPr/>
            </a:pPr>
            <a:r>
              <a:rPr lang="en-US" dirty="0">
                <a:solidFill>
                  <a:prstClr val="black"/>
                </a:solidFill>
              </a:rPr>
              <a:t>We have seen this model in previous MIST courses. It continues to be a valuable tool that we can use every day.</a:t>
            </a:r>
          </a:p>
          <a:p>
            <a:pPr defTabSz="948368">
              <a:defRPr/>
            </a:pPr>
            <a:endParaRPr lang="en-US" dirty="0">
              <a:solidFill>
                <a:prstClr val="black"/>
              </a:solidFill>
            </a:endParaRPr>
          </a:p>
          <a:p>
            <a:pPr defTabSz="948368">
              <a:defRPr/>
            </a:pPr>
            <a:r>
              <a:rPr lang="en-US" dirty="0">
                <a:solidFill>
                  <a:prstClr val="black"/>
                </a:solidFill>
              </a:rPr>
              <a:t>At the center of the CDM is an ethical core that provides grounding and guidance for the entire process of using the CDM. In PERF’s CDM, there are four elements that guide decision-making:</a:t>
            </a:r>
          </a:p>
          <a:p>
            <a:pPr defTabSz="948368">
              <a:defRPr/>
            </a:pPr>
            <a:r>
              <a:rPr lang="en-US" dirty="0">
                <a:solidFill>
                  <a:prstClr val="black"/>
                </a:solidFill>
              </a:rPr>
              <a:t>• Police ethics </a:t>
            </a:r>
          </a:p>
          <a:p>
            <a:pPr defTabSz="948368">
              <a:defRPr/>
            </a:pPr>
            <a:r>
              <a:rPr lang="en-US" dirty="0">
                <a:solidFill>
                  <a:prstClr val="black"/>
                </a:solidFill>
              </a:rPr>
              <a:t>• The values of the police agency </a:t>
            </a:r>
          </a:p>
          <a:p>
            <a:pPr defTabSz="948368">
              <a:defRPr/>
            </a:pPr>
            <a:r>
              <a:rPr lang="en-US" dirty="0">
                <a:solidFill>
                  <a:prstClr val="black"/>
                </a:solidFill>
              </a:rPr>
              <a:t>• Proportionality</a:t>
            </a:r>
          </a:p>
          <a:p>
            <a:pPr defTabSz="948368">
              <a:defRPr/>
            </a:pPr>
            <a:r>
              <a:rPr lang="en-US" dirty="0">
                <a:solidFill>
                  <a:prstClr val="black"/>
                </a:solidFill>
              </a:rPr>
              <a:t>• The sanctity of human life</a:t>
            </a:r>
          </a:p>
          <a:p>
            <a:pPr defTabSz="948368">
              <a:defRPr/>
            </a:pPr>
            <a:endParaRPr lang="en-US" dirty="0">
              <a:solidFill>
                <a:prstClr val="black"/>
              </a:solidFill>
            </a:endParaRPr>
          </a:p>
          <a:p>
            <a:pPr defTabSz="948368">
              <a:defRPr/>
            </a:pPr>
            <a:r>
              <a:rPr lang="en-US" dirty="0">
                <a:solidFill>
                  <a:prstClr val="black"/>
                </a:solidFill>
              </a:rPr>
              <a:t>The CDM has 5 steps. It is a circular process, not a linear one. It is important to note that Step 5 is “Act, review, and re-assess.”  In other words, if the officer takes action but finds that the action does not resolve the situation, the officer restarts the process. Furthermore, officers may move to any step as needed, as the situation changes. This is sometimes called “spinning the wheel.”  </a:t>
            </a:r>
          </a:p>
          <a:p>
            <a:pPr marL="250609" indent="-250609" defTabSz="948368">
              <a:buFontTx/>
              <a:buAutoNum type="arabicPeriod"/>
              <a:defRPr/>
            </a:pPr>
            <a:endParaRPr lang="en-US" dirty="0">
              <a:solidFill>
                <a:prstClr val="black"/>
              </a:solidFill>
            </a:endParaRPr>
          </a:p>
          <a:p>
            <a:pPr defTabSz="948368">
              <a:defRPr/>
            </a:pPr>
            <a:r>
              <a:rPr lang="en-US" dirty="0">
                <a:solidFill>
                  <a:prstClr val="black"/>
                </a:solidFill>
              </a:rPr>
              <a:t>We should be utilizing this tool on every call. </a:t>
            </a:r>
          </a:p>
        </p:txBody>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21</a:t>
            </a:fld>
            <a:endParaRPr lang="en-US" dirty="0"/>
          </a:p>
        </p:txBody>
      </p:sp>
      <p:sp>
        <p:nvSpPr>
          <p:cNvPr id="3" name="Footer Placeholder 2">
            <a:extLst>
              <a:ext uri="{FF2B5EF4-FFF2-40B4-BE49-F238E27FC236}">
                <a16:creationId xmlns:a16="http://schemas.microsoft.com/office/drawing/2014/main" id="{E6D1EDAA-932A-421F-96E7-7B0DC3B4F8FA}"/>
              </a:ext>
            </a:extLst>
          </p:cNvPr>
          <p:cNvSpPr>
            <a:spLocks noGrp="1"/>
          </p:cNvSpPr>
          <p:nvPr>
            <p:ph type="ftr" sz="quarter" idx="4"/>
          </p:nvPr>
        </p:nvSpPr>
        <p:spPr/>
        <p:txBody>
          <a:bodyPr/>
          <a:lstStyle/>
          <a:p>
            <a:r>
              <a:rPr lang="en-US"/>
              <a:t>MPOETC © 2023</a:t>
            </a:r>
            <a:endParaRPr lang="en-US" dirty="0"/>
          </a:p>
        </p:txBody>
      </p:sp>
      <p:sp>
        <p:nvSpPr>
          <p:cNvPr id="4" name="Header Placeholder 3">
            <a:extLst>
              <a:ext uri="{FF2B5EF4-FFF2-40B4-BE49-F238E27FC236}">
                <a16:creationId xmlns:a16="http://schemas.microsoft.com/office/drawing/2014/main" id="{E4368770-F8D2-4178-898B-3E088480565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88209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908175" y="482600"/>
            <a:ext cx="4073525" cy="30559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22</a:t>
            </a:fld>
            <a:endParaRPr lang="en-US" dirty="0"/>
          </a:p>
        </p:txBody>
      </p:sp>
      <p:sp>
        <p:nvSpPr>
          <p:cNvPr id="8" name="Notes Placeholder 7">
            <a:extLst>
              <a:ext uri="{FF2B5EF4-FFF2-40B4-BE49-F238E27FC236}">
                <a16:creationId xmlns:a16="http://schemas.microsoft.com/office/drawing/2014/main" id="{4BA91D52-99CF-4E44-BB66-BAF45CFA9110}"/>
              </a:ext>
            </a:extLst>
          </p:cNvPr>
          <p:cNvSpPr>
            <a:spLocks noGrp="1"/>
          </p:cNvSpPr>
          <p:nvPr>
            <p:ph type="body" sz="quarter" idx="3"/>
          </p:nvPr>
        </p:nvSpPr>
        <p:spPr>
          <a:xfrm>
            <a:off x="826013" y="3691845"/>
            <a:ext cx="6108266" cy="5279769"/>
          </a:xfrm>
        </p:spPr>
        <p:txBody>
          <a:bodyPr/>
          <a:lstStyle/>
          <a:p>
            <a:pPr defTabSz="948368">
              <a:defRPr/>
            </a:pPr>
            <a:r>
              <a:rPr lang="en-US" b="1" dirty="0">
                <a:solidFill>
                  <a:prstClr val="black"/>
                </a:solidFill>
              </a:rPr>
              <a:t>Talking Points:</a:t>
            </a:r>
          </a:p>
          <a:p>
            <a:pPr defTabSz="948368">
              <a:defRPr/>
            </a:pPr>
            <a:r>
              <a:rPr lang="en-US" dirty="0">
                <a:solidFill>
                  <a:prstClr val="black"/>
                </a:solidFill>
              </a:rPr>
              <a:t>By providing a structure for critical thinking, the CDM </a:t>
            </a:r>
            <a:r>
              <a:rPr lang="en-US" b="1" dirty="0">
                <a:solidFill>
                  <a:prstClr val="black"/>
                </a:solidFill>
              </a:rPr>
              <a:t>helps officers to organize their decision-making process and reach better decisions</a:t>
            </a:r>
            <a:r>
              <a:rPr lang="en-US" dirty="0">
                <a:solidFill>
                  <a:prstClr val="black"/>
                </a:solidFill>
              </a:rPr>
              <a:t>. Officers sometimes say, “I didn’t have time to think” in a critical situation, but in many situations, that is not the case. Rather, the problem was that the officers had not received guidance on the key questions to ask themselves in a critical situation. </a:t>
            </a:r>
          </a:p>
          <a:p>
            <a:pPr defTabSz="948368">
              <a:defRPr/>
            </a:pPr>
            <a:endParaRPr lang="en-US" dirty="0">
              <a:solidFill>
                <a:prstClr val="black"/>
              </a:solidFill>
            </a:endParaRPr>
          </a:p>
          <a:p>
            <a:pPr defTabSz="948368">
              <a:defRPr/>
            </a:pPr>
            <a:r>
              <a:rPr lang="en-US" dirty="0">
                <a:solidFill>
                  <a:prstClr val="black"/>
                </a:solidFill>
              </a:rPr>
              <a:t>The CDM not only helps officers to make better decisions; it also </a:t>
            </a:r>
            <a:r>
              <a:rPr lang="en-US" b="1" dirty="0">
                <a:solidFill>
                  <a:prstClr val="black"/>
                </a:solidFill>
              </a:rPr>
              <a:t>helps officers to explain their actions after the fact</a:t>
            </a:r>
            <a:r>
              <a:rPr lang="en-US" dirty="0">
                <a:solidFill>
                  <a:prstClr val="black"/>
                </a:solidFill>
              </a:rPr>
              <a:t>. </a:t>
            </a:r>
          </a:p>
          <a:p>
            <a:pPr defTabSz="948368">
              <a:defRPr/>
            </a:pPr>
            <a:endParaRPr lang="en-US" dirty="0">
              <a:solidFill>
                <a:prstClr val="black"/>
              </a:solidFill>
            </a:endParaRPr>
          </a:p>
          <a:p>
            <a:pPr defTabSz="948368">
              <a:defRPr/>
            </a:pPr>
            <a:r>
              <a:rPr lang="en-US" dirty="0">
                <a:solidFill>
                  <a:prstClr val="black"/>
                </a:solidFill>
              </a:rPr>
              <a:t>An officer who is accustomed to using the CDM will be able to recall and explain his thought processes: “First, I collected the following information about the situation…..Next, I assessed the following threats and risks, and developed a working strategy…. Then, I considered the applicable laws and my agency’s policies, and then, I decided that the best option was the following….”  </a:t>
            </a:r>
          </a:p>
          <a:p>
            <a:pPr defTabSz="948368">
              <a:defRPr/>
            </a:pPr>
            <a:endParaRPr lang="en-US" dirty="0">
              <a:solidFill>
                <a:prstClr val="black"/>
              </a:solidFill>
            </a:endParaRPr>
          </a:p>
          <a:p>
            <a:pPr defTabSz="948368">
              <a:defRPr/>
            </a:pPr>
            <a:r>
              <a:rPr lang="en-US" dirty="0">
                <a:solidFill>
                  <a:prstClr val="black"/>
                </a:solidFill>
              </a:rPr>
              <a:t>This type of structured, rational explanation increases the officer’s credibility with supervisors, investigators, and attorneys, judges, and juries in court.</a:t>
            </a:r>
          </a:p>
          <a:p>
            <a:endParaRPr lang="en-US" dirty="0"/>
          </a:p>
        </p:txBody>
      </p:sp>
      <p:sp>
        <p:nvSpPr>
          <p:cNvPr id="2" name="Footer Placeholder 1">
            <a:extLst>
              <a:ext uri="{FF2B5EF4-FFF2-40B4-BE49-F238E27FC236}">
                <a16:creationId xmlns:a16="http://schemas.microsoft.com/office/drawing/2014/main" id="{A82B89F4-2819-450B-AD59-C533C2BC185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A3771133-145C-4A66-BF6F-D14CB59D1138}"/>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51361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19263" y="241300"/>
            <a:ext cx="4481512" cy="33607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23</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89" y="3843103"/>
            <a:ext cx="6236333" cy="5517082"/>
          </a:xfrm>
        </p:spPr>
        <p:txBody>
          <a:bodyPr/>
          <a:lstStyle/>
          <a:p>
            <a:pPr defTabSz="948368">
              <a:defRPr/>
            </a:pPr>
            <a:r>
              <a:rPr lang="en-US" b="1" dirty="0">
                <a:solidFill>
                  <a:prstClr val="black"/>
                </a:solidFill>
              </a:rPr>
              <a:t>Talking Points:</a:t>
            </a:r>
          </a:p>
          <a:p>
            <a:pPr defTabSz="948368">
              <a:defRPr/>
            </a:pPr>
            <a:r>
              <a:rPr lang="en-US" dirty="0">
                <a:solidFill>
                  <a:prstClr val="black"/>
                </a:solidFill>
              </a:rPr>
              <a:t>An honest assessment of de-escalation will acknowledge that not everybody police encounter is able or willing to de-escalate, therefore de-escalation requires cooperation. That being said, de-escalation is not something </a:t>
            </a:r>
            <a:r>
              <a:rPr lang="en-US" b="1" dirty="0">
                <a:solidFill>
                  <a:prstClr val="black"/>
                </a:solidFill>
              </a:rPr>
              <a:t>you do</a:t>
            </a:r>
            <a:r>
              <a:rPr lang="en-US" dirty="0">
                <a:solidFill>
                  <a:prstClr val="black"/>
                </a:solidFill>
              </a:rPr>
              <a:t> to a person, but rather it’s about </a:t>
            </a:r>
            <a:r>
              <a:rPr lang="en-US" b="1" dirty="0">
                <a:solidFill>
                  <a:prstClr val="black"/>
                </a:solidFill>
              </a:rPr>
              <a:t>how to recognize, create, and maintain conditions </a:t>
            </a:r>
            <a:r>
              <a:rPr lang="en-US" dirty="0">
                <a:solidFill>
                  <a:prstClr val="black"/>
                </a:solidFill>
              </a:rPr>
              <a:t>that allows the person to de-escalate his/her own emotions. </a:t>
            </a:r>
          </a:p>
          <a:p>
            <a:pPr defTabSz="948368">
              <a:defRPr/>
            </a:pPr>
            <a:endParaRPr lang="en-US" dirty="0">
              <a:solidFill>
                <a:prstClr val="black"/>
              </a:solidFill>
            </a:endParaRPr>
          </a:p>
          <a:p>
            <a:pPr defTabSz="948368">
              <a:defRPr/>
            </a:pPr>
            <a:r>
              <a:rPr lang="en-US" dirty="0">
                <a:solidFill>
                  <a:prstClr val="black"/>
                </a:solidFill>
              </a:rPr>
              <a:t>Therefore, with the sanctity of human life at the forefront, when officers are </a:t>
            </a:r>
            <a:r>
              <a:rPr lang="en-US" b="1" dirty="0">
                <a:solidFill>
                  <a:prstClr val="black"/>
                </a:solidFill>
              </a:rPr>
              <a:t>not</a:t>
            </a:r>
            <a:r>
              <a:rPr lang="en-US" dirty="0">
                <a:solidFill>
                  <a:prstClr val="black"/>
                </a:solidFill>
              </a:rPr>
              <a:t> confronted with imminent threat or risk, and once cooperation has been established, officers can set the scene for implementing effective de-escalation tactics.</a:t>
            </a:r>
          </a:p>
          <a:p>
            <a:pPr defTabSz="948368">
              <a:defRPr/>
            </a:pPr>
            <a:r>
              <a:rPr lang="en-US" dirty="0">
                <a:solidFill>
                  <a:prstClr val="black"/>
                </a:solidFill>
              </a:rPr>
              <a:t> </a:t>
            </a:r>
          </a:p>
        </p:txBody>
      </p:sp>
      <p:sp>
        <p:nvSpPr>
          <p:cNvPr id="2" name="Footer Placeholder 1">
            <a:extLst>
              <a:ext uri="{FF2B5EF4-FFF2-40B4-BE49-F238E27FC236}">
                <a16:creationId xmlns:a16="http://schemas.microsoft.com/office/drawing/2014/main" id="{4DBD0129-E9BD-430D-B260-6D30D4CFD2BC}"/>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9E611D4-08DC-4436-940C-117F1C74C6F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803202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65388" y="241300"/>
            <a:ext cx="2757487" cy="2066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24</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90" y="2460818"/>
            <a:ext cx="6285624" cy="665865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The first two conditions for de-escalation, containment and control are concerned with whether an officer should </a:t>
            </a:r>
            <a:r>
              <a:rPr lang="en-US" b="1" dirty="0">
                <a:solidFill>
                  <a:prstClr val="black"/>
                </a:solidFill>
              </a:rPr>
              <a:t>attempt</a:t>
            </a:r>
            <a:r>
              <a:rPr lang="en-US" dirty="0">
                <a:solidFill>
                  <a:prstClr val="black"/>
                </a:solidFill>
              </a:rPr>
              <a:t> de-escalation. </a:t>
            </a:r>
          </a:p>
          <a:p>
            <a:pPr defTabSz="948368">
              <a:defRPr/>
            </a:pPr>
            <a:endParaRPr lang="en-US" dirty="0">
              <a:solidFill>
                <a:prstClr val="black"/>
              </a:solidFill>
            </a:endParaRPr>
          </a:p>
          <a:p>
            <a:pPr defTabSz="948368">
              <a:defRPr/>
            </a:pPr>
            <a:r>
              <a:rPr lang="en-US" b="1" dirty="0">
                <a:solidFill>
                  <a:prstClr val="black"/>
                </a:solidFill>
              </a:rPr>
              <a:t>Containment:</a:t>
            </a:r>
          </a:p>
          <a:p>
            <a:pPr marL="177819" indent="-177819" defTabSz="948368">
              <a:spcAft>
                <a:spcPts val="622"/>
              </a:spcAft>
              <a:buFont typeface="Arial" panose="020B0604020202020204" pitchFamily="34" charset="0"/>
              <a:buChar char="•"/>
              <a:defRPr/>
            </a:pPr>
            <a:r>
              <a:rPr lang="en-US" dirty="0">
                <a:solidFill>
                  <a:prstClr val="black"/>
                </a:solidFill>
              </a:rPr>
              <a:t>Containment should be a priority as it is the creation and enforcement of boundaries that limit a subject’s movements to a specific area, while still offering a subject reasonable area of movement.  By “reasonable” we are referring to the ability to prevent sudden attacks, avoid split-second decision-making, and maintain response options, including appropriate backstops if force is used.  </a:t>
            </a:r>
          </a:p>
          <a:p>
            <a:pPr marL="177819" indent="-177819" defTabSz="948368">
              <a:spcAft>
                <a:spcPts val="622"/>
              </a:spcAft>
              <a:buFont typeface="Arial" panose="020B0604020202020204" pitchFamily="34" charset="0"/>
              <a:buChar char="•"/>
              <a:defRPr/>
            </a:pPr>
            <a:r>
              <a:rPr lang="en-US" dirty="0">
                <a:solidFill>
                  <a:prstClr val="black"/>
                </a:solidFill>
              </a:rPr>
              <a:t>Containment areas are defined by where a subject is allowed to remain without placing officers or the public at unreasonable risk.  Based on the behavior of the subject and as situations may change, containment areas will need to either expand or contract. </a:t>
            </a:r>
          </a:p>
          <a:p>
            <a:pPr marL="177819" indent="-177819" defTabSz="948368">
              <a:spcAft>
                <a:spcPts val="622"/>
              </a:spcAft>
              <a:buFont typeface="Arial" panose="020B0604020202020204" pitchFamily="34" charset="0"/>
              <a:buChar char="•"/>
              <a:defRPr/>
            </a:pPr>
            <a:r>
              <a:rPr lang="en-US" dirty="0">
                <a:solidFill>
                  <a:prstClr val="black"/>
                </a:solidFill>
              </a:rPr>
              <a:t>But containment alone may not be enough. For officers to safely slow down and focus on non-coercive de-escalation, the suspect must also be reasonably controlled.</a:t>
            </a:r>
          </a:p>
          <a:p>
            <a:pPr defTabSz="948368">
              <a:defRPr/>
            </a:pPr>
            <a:endParaRPr lang="en-US" dirty="0">
              <a:solidFill>
                <a:prstClr val="black"/>
              </a:solidFill>
            </a:endParaRPr>
          </a:p>
          <a:p>
            <a:pPr defTabSz="948368">
              <a:defRPr/>
            </a:pPr>
            <a:r>
              <a:rPr lang="en-US" b="1" dirty="0">
                <a:solidFill>
                  <a:prstClr val="black"/>
                </a:solidFill>
              </a:rPr>
              <a:t>Control:</a:t>
            </a:r>
          </a:p>
          <a:p>
            <a:pPr marL="177819" indent="-177819" defTabSz="948368">
              <a:spcAft>
                <a:spcPts val="622"/>
              </a:spcAft>
              <a:buFont typeface="Arial" panose="020B0604020202020204" pitchFamily="34" charset="0"/>
              <a:buChar char="•"/>
              <a:defRPr/>
            </a:pPr>
            <a:r>
              <a:rPr lang="en-US" dirty="0">
                <a:solidFill>
                  <a:prstClr val="black"/>
                </a:solidFill>
              </a:rPr>
              <a:t>Establish sufficient scene control to ensure that serious crimes, such as active assaults, property damage, or evidence destruction are prevented or stopped before engaging in verbal de-escalation.</a:t>
            </a:r>
          </a:p>
          <a:p>
            <a:pPr marL="177819" indent="-177819" defTabSz="948368">
              <a:spcAft>
                <a:spcPts val="622"/>
              </a:spcAft>
              <a:buFont typeface="Arial" panose="020B0604020202020204" pitchFamily="34" charset="0"/>
              <a:buChar char="•"/>
              <a:defRPr/>
            </a:pPr>
            <a:r>
              <a:rPr lang="en-US" dirty="0">
                <a:solidFill>
                  <a:prstClr val="black"/>
                </a:solidFill>
              </a:rPr>
              <a:t>Recognize that an officer’s decision to talk or force compliance is directly tied to his/her agency and community’s willingness to support that decision. </a:t>
            </a:r>
          </a:p>
          <a:p>
            <a:pPr marL="177819" indent="-177819" defTabSz="948368">
              <a:spcAft>
                <a:spcPts val="622"/>
              </a:spcAft>
              <a:buFont typeface="Arial" panose="020B0604020202020204" pitchFamily="34" charset="0"/>
              <a:buChar char="•"/>
              <a:defRPr/>
            </a:pPr>
            <a:r>
              <a:rPr lang="en-US" dirty="0">
                <a:solidFill>
                  <a:prstClr val="black"/>
                </a:solidFill>
              </a:rPr>
              <a:t>As a result, when a person is only threatening him/herself, or where criminal conduct is minor, the decision to delay force in favor of de-escalation may remain the most reasonable response.</a:t>
            </a:r>
          </a:p>
          <a:p>
            <a:pPr lvl="0">
              <a:defRPr/>
            </a:pPr>
            <a:r>
              <a:rPr lang="en-US" dirty="0">
                <a:solidFill>
                  <a:prstClr val="black"/>
                </a:solidFill>
              </a:rPr>
              <a:t>The final two conditions for de-escalation are contact and communication. </a:t>
            </a:r>
          </a:p>
          <a:p>
            <a:pPr lvl="0">
              <a:defRPr/>
            </a:pPr>
            <a:endParaRPr lang="en-US" dirty="0">
              <a:solidFill>
                <a:prstClr val="black"/>
              </a:solidFill>
            </a:endParaRPr>
          </a:p>
          <a:p>
            <a:pPr lvl="0">
              <a:defRPr/>
            </a:pPr>
            <a:r>
              <a:rPr lang="en-US" b="1" dirty="0">
                <a:solidFill>
                  <a:prstClr val="black"/>
                </a:solidFill>
              </a:rPr>
              <a:t>Instructor’s Note</a:t>
            </a:r>
            <a:r>
              <a:rPr lang="en-US" dirty="0">
                <a:solidFill>
                  <a:prstClr val="black"/>
                </a:solidFill>
              </a:rPr>
              <a:t>: move onto the next slide to review contact and communication.</a:t>
            </a:r>
          </a:p>
          <a:p>
            <a:pPr lvl="0">
              <a:defRPr/>
            </a:pPr>
            <a:endParaRPr lang="en-US" dirty="0">
              <a:solidFill>
                <a:prstClr val="black"/>
              </a:solidFill>
            </a:endParaRPr>
          </a:p>
          <a:p>
            <a:pPr defTabSz="948368">
              <a:defRPr/>
            </a:pPr>
            <a:endParaRPr lang="en-US" dirty="0">
              <a:solidFill>
                <a:prstClr val="black"/>
              </a:solidFill>
            </a:endParaRPr>
          </a:p>
        </p:txBody>
      </p:sp>
      <p:sp>
        <p:nvSpPr>
          <p:cNvPr id="2" name="Footer Placeholder 1">
            <a:extLst>
              <a:ext uri="{FF2B5EF4-FFF2-40B4-BE49-F238E27FC236}">
                <a16:creationId xmlns:a16="http://schemas.microsoft.com/office/drawing/2014/main" id="{6C575077-9610-4325-9E4F-3AD2806BDE43}"/>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CAAF21DF-254B-4132-B755-449BFFB9F4F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152250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98725" y="317500"/>
            <a:ext cx="2652713" cy="19891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25</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89" y="2577932"/>
            <a:ext cx="6236333" cy="6541542"/>
          </a:xfrm>
        </p:spPr>
        <p:txBody>
          <a:bodyPr/>
          <a:lstStyle/>
          <a:p>
            <a:pPr defTabSz="948368">
              <a:defRPr/>
            </a:pPr>
            <a:r>
              <a:rPr lang="en-US" b="1" dirty="0">
                <a:solidFill>
                  <a:prstClr val="black"/>
                </a:solidFill>
              </a:rPr>
              <a:t>Talking Points:</a:t>
            </a:r>
            <a:endParaRPr lang="en-US" dirty="0">
              <a:solidFill>
                <a:prstClr val="black"/>
              </a:solidFill>
            </a:endParaRPr>
          </a:p>
          <a:p>
            <a:r>
              <a:rPr lang="en-US" dirty="0"/>
              <a:t>Contact and communication both address whether an officer can effectively </a:t>
            </a:r>
            <a:r>
              <a:rPr lang="en-US" b="1" dirty="0"/>
              <a:t>influence</a:t>
            </a:r>
            <a:r>
              <a:rPr lang="en-US" dirty="0"/>
              <a:t> de-escalation.</a:t>
            </a:r>
          </a:p>
          <a:p>
            <a:endParaRPr lang="en-US" dirty="0"/>
          </a:p>
          <a:p>
            <a:r>
              <a:rPr lang="en-US" b="1" dirty="0"/>
              <a:t>Contact:</a:t>
            </a:r>
          </a:p>
          <a:p>
            <a:pPr marL="177819" indent="-177819">
              <a:spcAft>
                <a:spcPts val="622"/>
              </a:spcAft>
              <a:buFont typeface="Arial" panose="020B0604020202020204" pitchFamily="34" charset="0"/>
              <a:buChar char="•"/>
            </a:pPr>
            <a:r>
              <a:rPr lang="en-US" dirty="0"/>
              <a:t>As a condition for de-escalation, contact means that both the officer and the subject are willing and able to engage in verbal de-escalation. This goes back to our original premise that there must be cooperation, specifically on behalf of the subject. </a:t>
            </a:r>
          </a:p>
          <a:p>
            <a:pPr marL="177819" indent="-177819">
              <a:spcAft>
                <a:spcPts val="622"/>
              </a:spcAft>
              <a:buFont typeface="Arial" panose="020B0604020202020204" pitchFamily="34" charset="0"/>
              <a:buChar char="•"/>
            </a:pPr>
            <a:r>
              <a:rPr lang="en-US" dirty="0"/>
              <a:t>For officers to successfully establish contact with the subject he/she must be able to understand the officer’s spoken words, as well as acknowledge and interpret the officer’s tone of voice, facial expressions, and body language. </a:t>
            </a:r>
          </a:p>
          <a:p>
            <a:pPr marL="177819" indent="-177819">
              <a:spcAft>
                <a:spcPts val="622"/>
              </a:spcAft>
              <a:buFont typeface="Arial" panose="020B0604020202020204" pitchFamily="34" charset="0"/>
              <a:buChar char="•"/>
            </a:pPr>
            <a:r>
              <a:rPr lang="en-US" dirty="0"/>
              <a:t>Dependent on the subject’s state of mind, perception, or possible impairment it may prevent accurate interpretation of the officer’s messages. Therefore, the subject may be either unable, unwilling, or actively resisting verbal de-escalation and officers should recognize whether they can establish contact necessary for effective communication.</a:t>
            </a:r>
          </a:p>
          <a:p>
            <a:pPr marL="177819" indent="-177819">
              <a:buFont typeface="Arial" panose="020B0604020202020204" pitchFamily="34" charset="0"/>
              <a:buChar char="•"/>
            </a:pPr>
            <a:endParaRPr lang="en-US" dirty="0"/>
          </a:p>
          <a:p>
            <a:r>
              <a:rPr lang="en-US" b="1" dirty="0"/>
              <a:t>Communication:</a:t>
            </a:r>
          </a:p>
          <a:p>
            <a:r>
              <a:rPr lang="en-US" dirty="0"/>
              <a:t>Effective crisis communication requires competency in emotional intelligence, patience and skill.  In particular, “persuasive communication.” Persuasive communication addresses the listener’s needs, values, and desires.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D9C31636-EA79-45C3-8FAC-1D730B49FC21}"/>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0E951DA-32E0-48DB-905C-D5AA5DDD663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902122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44750" y="236538"/>
            <a:ext cx="2928938" cy="21955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26</a:t>
            </a:fld>
            <a:endParaRPr lang="en-US" dirty="0"/>
          </a:p>
        </p:txBody>
      </p:sp>
      <p:sp>
        <p:nvSpPr>
          <p:cNvPr id="8" name="Notes Placeholder 7">
            <a:extLst>
              <a:ext uri="{FF2B5EF4-FFF2-40B4-BE49-F238E27FC236}">
                <a16:creationId xmlns:a16="http://schemas.microsoft.com/office/drawing/2014/main" id="{1718BFBF-0A4C-416D-A9B5-9AAB8359C0DE}"/>
              </a:ext>
            </a:extLst>
          </p:cNvPr>
          <p:cNvSpPr>
            <a:spLocks noGrp="1"/>
          </p:cNvSpPr>
          <p:nvPr>
            <p:ph type="body" sz="quarter" idx="3"/>
          </p:nvPr>
        </p:nvSpPr>
        <p:spPr>
          <a:xfrm>
            <a:off x="791226" y="2534743"/>
            <a:ext cx="6236333" cy="6584731"/>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As we just went over the conditions that are necessary for officers to effectively de-escalate a cooperative person, another well-known and valuable skill police are equipped with is active listening. </a:t>
            </a:r>
          </a:p>
          <a:p>
            <a:pPr defTabSz="948368">
              <a:defRPr/>
            </a:pPr>
            <a:endParaRPr lang="en-US" dirty="0">
              <a:solidFill>
                <a:prstClr val="black"/>
              </a:solidFill>
            </a:endParaRPr>
          </a:p>
          <a:p>
            <a:pPr defTabSz="948368">
              <a:spcAft>
                <a:spcPts val="600"/>
              </a:spcAft>
              <a:defRPr/>
            </a:pPr>
            <a:r>
              <a:rPr lang="en-US" baseline="0" dirty="0"/>
              <a:t>Here are some reminders and tips on how to incorporate active listening with your verbal de-escalation techniques: </a:t>
            </a:r>
          </a:p>
          <a:p>
            <a:pPr marL="263853" indent="-263853">
              <a:spcAft>
                <a:spcPts val="692"/>
              </a:spcAft>
              <a:buFont typeface="+mj-lt"/>
              <a:buAutoNum type="arabicPeriod"/>
            </a:pPr>
            <a:r>
              <a:rPr lang="en-US" baseline="0" dirty="0"/>
              <a:t>Use “I” statements: express what you think or feel without inadvertently placing blame on others. For example: instead of saying: “You’re not listening to me.” Say: “I don’t feel like I’m being heard.”</a:t>
            </a:r>
          </a:p>
          <a:p>
            <a:pPr marL="263853" indent="-263853">
              <a:spcAft>
                <a:spcPts val="692"/>
              </a:spcAft>
              <a:buFont typeface="+mj-lt"/>
              <a:buAutoNum type="arabicPeriod"/>
            </a:pPr>
            <a:r>
              <a:rPr lang="en-US" baseline="0" dirty="0"/>
              <a:t>Engage the person with open-ended questions: An open-ended question allows someone to answer in any way or in any depth they choose. This kind of question does not invite “yes” or “no” or a short response. Open-ended questions encourage the person to explore aspects of themselves that were not initially available to the conscious mind.</a:t>
            </a:r>
          </a:p>
          <a:p>
            <a:pPr marL="263853" indent="-263853">
              <a:spcAft>
                <a:spcPts val="692"/>
              </a:spcAft>
              <a:buFont typeface="+mj-lt"/>
              <a:buAutoNum type="arabicPeriod"/>
            </a:pPr>
            <a:r>
              <a:rPr lang="en-US" baseline="0" dirty="0"/>
              <a:t>Employ the mirroring technique: listening accurately and reflecting both the content and the feeling of the other person. The reflecting meanings and feelings are ways to check your perception of the speaker so that they feel connected with you: Some examples: </a:t>
            </a:r>
          </a:p>
          <a:p>
            <a:pPr marL="725594" lvl="1" indent="-197890">
              <a:buFont typeface="Arial" panose="020B0604020202020204" pitchFamily="34" charset="0"/>
              <a:buChar char="•"/>
            </a:pPr>
            <a:r>
              <a:rPr lang="en-US" baseline="0" dirty="0"/>
              <a:t>I wonder if ...                                  </a:t>
            </a:r>
          </a:p>
          <a:p>
            <a:pPr marL="725594" lvl="1" indent="-197890">
              <a:buFont typeface="Arial" panose="020B0604020202020204" pitchFamily="34" charset="0"/>
              <a:buChar char="•"/>
            </a:pPr>
            <a:r>
              <a:rPr lang="en-US" baseline="0" dirty="0"/>
              <a:t>It seems to me that you’re saying / might be feeling ...</a:t>
            </a:r>
          </a:p>
          <a:p>
            <a:pPr marL="725594" lvl="1" indent="-197890">
              <a:buFont typeface="Arial" panose="020B0604020202020204" pitchFamily="34" charset="0"/>
              <a:buChar char="•"/>
            </a:pPr>
            <a:r>
              <a:rPr lang="en-US" baseline="0" dirty="0"/>
              <a:t>I get the impression that ...</a:t>
            </a:r>
          </a:p>
          <a:p>
            <a:pPr marL="263853" indent="-263853" defTabSz="1002520">
              <a:buFont typeface="+mj-lt"/>
              <a:buAutoNum type="arabicPeriod" startAt="4"/>
              <a:defRPr/>
            </a:pPr>
            <a:r>
              <a:rPr lang="en-US" dirty="0">
                <a:solidFill>
                  <a:prstClr val="black"/>
                </a:solidFill>
              </a:rPr>
              <a:t>Paraphrase what you heard: Restate a message, but with fewer words. Where possible try and get more to the point. Here are examples:</a:t>
            </a:r>
          </a:p>
          <a:p>
            <a:pPr marL="725594" lvl="1" indent="-197890" defTabSz="1002520">
              <a:spcAft>
                <a:spcPts val="692"/>
              </a:spcAft>
              <a:buFont typeface="Arial" panose="020B0604020202020204" pitchFamily="34" charset="0"/>
              <a:buChar char="•"/>
              <a:defRPr/>
            </a:pPr>
            <a:r>
              <a:rPr lang="en-US" dirty="0">
                <a:solidFill>
                  <a:prstClr val="black"/>
                </a:solidFill>
              </a:rPr>
              <a:t>Person: I just don’t understand, one minute she tells me to do this, and the next minute to do that. </a:t>
            </a:r>
          </a:p>
          <a:p>
            <a:pPr marL="725594" lvl="1" indent="-197890" defTabSz="1002520">
              <a:spcAft>
                <a:spcPts val="692"/>
              </a:spcAft>
              <a:buFont typeface="Arial" panose="020B0604020202020204" pitchFamily="34" charset="0"/>
              <a:buChar char="•"/>
              <a:defRPr/>
            </a:pPr>
            <a:r>
              <a:rPr lang="en-US" dirty="0">
                <a:solidFill>
                  <a:prstClr val="black"/>
                </a:solidFill>
              </a:rPr>
              <a:t>Officer: She really confuses you. </a:t>
            </a:r>
          </a:p>
          <a:p>
            <a:pPr marL="263853" indent="-263853" defTabSz="1002520">
              <a:buFont typeface="+mj-lt"/>
              <a:buAutoNum type="arabicPeriod" startAt="5"/>
              <a:defRPr/>
            </a:pPr>
            <a:r>
              <a:rPr lang="en-US" dirty="0">
                <a:solidFill>
                  <a:prstClr val="black"/>
                </a:solidFill>
              </a:rPr>
              <a:t>Finally, we must always consider our body language.  It cannot be overstated enough for police officers. </a:t>
            </a:r>
          </a:p>
          <a:p>
            <a:pPr marL="53522"/>
            <a:endParaRPr lang="en-US" baseline="0" dirty="0"/>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endParaRPr lang="en-US" dirty="0"/>
          </a:p>
        </p:txBody>
      </p:sp>
      <p:sp>
        <p:nvSpPr>
          <p:cNvPr id="2" name="Footer Placeholder 1">
            <a:extLst>
              <a:ext uri="{FF2B5EF4-FFF2-40B4-BE49-F238E27FC236}">
                <a16:creationId xmlns:a16="http://schemas.microsoft.com/office/drawing/2014/main" id="{14450193-0135-40EF-A4E1-54D94B8A0565}"/>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468E99E-2F7C-4975-80F7-ABF728D4515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84050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76425" y="401638"/>
            <a:ext cx="3913188" cy="2933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27</a:t>
            </a:fld>
            <a:endParaRPr lang="en-US" dirty="0"/>
          </a:p>
        </p:txBody>
      </p:sp>
      <p:sp>
        <p:nvSpPr>
          <p:cNvPr id="8" name="Notes Placeholder 7">
            <a:extLst>
              <a:ext uri="{FF2B5EF4-FFF2-40B4-BE49-F238E27FC236}">
                <a16:creationId xmlns:a16="http://schemas.microsoft.com/office/drawing/2014/main" id="{A1AE713A-68EA-4E9C-859C-2FC8F988CDFE}"/>
              </a:ext>
            </a:extLst>
          </p:cNvPr>
          <p:cNvSpPr>
            <a:spLocks noGrp="1"/>
          </p:cNvSpPr>
          <p:nvPr>
            <p:ph type="body" sz="quarter" idx="3"/>
          </p:nvPr>
        </p:nvSpPr>
        <p:spPr>
          <a:xfrm>
            <a:off x="715026" y="3532108"/>
            <a:ext cx="6236333" cy="4249711"/>
          </a:xfrm>
        </p:spPr>
        <p:txBody>
          <a:bodyPr/>
          <a:lstStyle/>
          <a:p>
            <a:pPr defTabSz="948368">
              <a:defRPr/>
            </a:pPr>
            <a:r>
              <a:rPr lang="en-US" b="1" dirty="0">
                <a:solidFill>
                  <a:prstClr val="black"/>
                </a:solidFill>
              </a:rPr>
              <a:t>Talking Points:</a:t>
            </a:r>
          </a:p>
          <a:p>
            <a:pPr marL="177819" indent="-177819" defTabSz="948368">
              <a:buFont typeface="Arial" panose="020B0604020202020204" pitchFamily="34" charset="0"/>
              <a:buChar char="•"/>
              <a:defRPr/>
            </a:pPr>
            <a:r>
              <a:rPr lang="en-US" dirty="0">
                <a:solidFill>
                  <a:prstClr val="black"/>
                </a:solidFill>
              </a:rPr>
              <a:t>Stop saying “Relax”, ”Calm Down", or "Chill Out"  to someone in an emotional state, it </a:t>
            </a:r>
            <a:r>
              <a:rPr lang="en-US" b="1" dirty="0">
                <a:solidFill>
                  <a:prstClr val="black"/>
                </a:solidFill>
              </a:rPr>
              <a:t>DOES NOT </a:t>
            </a:r>
            <a:r>
              <a:rPr lang="en-US" dirty="0">
                <a:solidFill>
                  <a:prstClr val="black"/>
                </a:solidFill>
              </a:rPr>
              <a:t>work! </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Using these terms will often escalate the person even further</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Use phrases such as “Try breathing with me” or “Take a deep breath with me, in through your nose, out through your mouth.”</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Don’t “draw a line in the sand” and say things such as, “I am not going to tell you again…” or “This is the last time I’m going to tell you!”</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Avoid being condescending or appearing annoyed, irritated and frustrated.</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Try using first names when addressing the person, such as, “Frank, your feelings are justified, I understand right now you are frustrated.  Let’s try and work through this together.”</a:t>
            </a:r>
          </a:p>
          <a:p>
            <a:endParaRPr lang="en-US" dirty="0"/>
          </a:p>
        </p:txBody>
      </p:sp>
      <p:sp>
        <p:nvSpPr>
          <p:cNvPr id="2" name="Footer Placeholder 1">
            <a:extLst>
              <a:ext uri="{FF2B5EF4-FFF2-40B4-BE49-F238E27FC236}">
                <a16:creationId xmlns:a16="http://schemas.microsoft.com/office/drawing/2014/main" id="{E33F94E8-D315-4780-A2CD-BDE781BF9427}"/>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960359A-74AF-4558-B144-663FC937408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17171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2232025" y="241300"/>
            <a:ext cx="3235325" cy="2425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28</a:t>
            </a:fld>
            <a:endParaRPr lang="en-US" dirty="0"/>
          </a:p>
        </p:txBody>
      </p:sp>
      <p:sp>
        <p:nvSpPr>
          <p:cNvPr id="7" name="Notes Placeholder 6">
            <a:extLst>
              <a:ext uri="{FF2B5EF4-FFF2-40B4-BE49-F238E27FC236}">
                <a16:creationId xmlns:a16="http://schemas.microsoft.com/office/drawing/2014/main" id="{03D06FF8-9A3D-4C09-9C9C-1C5ECDDD05C4}"/>
              </a:ext>
            </a:extLst>
          </p:cNvPr>
          <p:cNvSpPr>
            <a:spLocks noGrp="1"/>
          </p:cNvSpPr>
          <p:nvPr>
            <p:ph type="body" sz="quarter" idx="3"/>
          </p:nvPr>
        </p:nvSpPr>
        <p:spPr>
          <a:xfrm>
            <a:off x="731590" y="2908562"/>
            <a:ext cx="6236333" cy="6063053"/>
          </a:xfrm>
        </p:spPr>
        <p:txBody>
          <a:bodyPr/>
          <a:lstStyle/>
          <a:p>
            <a:pPr defTabSz="948368">
              <a:defRPr/>
            </a:pPr>
            <a:r>
              <a:rPr lang="en-US" b="1" dirty="0">
                <a:solidFill>
                  <a:prstClr val="black"/>
                </a:solidFill>
              </a:rPr>
              <a:t>Talking Points:</a:t>
            </a:r>
          </a:p>
          <a:p>
            <a:pPr defTabSz="948368">
              <a:defRPr/>
            </a:pPr>
            <a:r>
              <a:rPr lang="en-US" dirty="0">
                <a:solidFill>
                  <a:prstClr val="black"/>
                </a:solidFill>
              </a:rPr>
              <a:t>These are questions that we should be able to answer: </a:t>
            </a:r>
          </a:p>
          <a:p>
            <a:pPr marL="177819" indent="-177819" defTabSz="948368">
              <a:spcAft>
                <a:spcPts val="300"/>
              </a:spcAft>
              <a:buFont typeface="Arial" panose="020B0604020202020204" pitchFamily="34" charset="0"/>
              <a:buChar char="•"/>
              <a:defRPr/>
            </a:pPr>
            <a:r>
              <a:rPr lang="en-US" dirty="0">
                <a:solidFill>
                  <a:prstClr val="black"/>
                </a:solidFill>
              </a:rPr>
              <a:t>Are you practicing the basics of your craft?</a:t>
            </a:r>
          </a:p>
          <a:p>
            <a:pPr marL="177819" indent="-177819" defTabSz="948368">
              <a:spcAft>
                <a:spcPts val="300"/>
              </a:spcAft>
              <a:buFont typeface="Arial" panose="020B0604020202020204" pitchFamily="34" charset="0"/>
              <a:buChar char="•"/>
              <a:defRPr/>
            </a:pPr>
            <a:r>
              <a:rPr lang="en-US" dirty="0">
                <a:solidFill>
                  <a:prstClr val="black"/>
                </a:solidFill>
              </a:rPr>
              <a:t>Do you know the law – criminal and civil?</a:t>
            </a:r>
          </a:p>
          <a:p>
            <a:pPr marL="177819" indent="-177819" defTabSz="948368">
              <a:spcAft>
                <a:spcPts val="300"/>
              </a:spcAft>
              <a:buFont typeface="Arial" panose="020B0604020202020204" pitchFamily="34" charset="0"/>
              <a:buChar char="•"/>
              <a:defRPr/>
            </a:pPr>
            <a:r>
              <a:rPr lang="en-US" dirty="0">
                <a:solidFill>
                  <a:prstClr val="black"/>
                </a:solidFill>
              </a:rPr>
              <a:t>Is the use of force proportional? Are we legally justified to act?  Are we ethically justified to act given the circumstances?</a:t>
            </a:r>
          </a:p>
          <a:p>
            <a:pPr marL="177819" indent="-177819" defTabSz="948368">
              <a:spcAft>
                <a:spcPts val="300"/>
              </a:spcAft>
              <a:buFont typeface="Arial" panose="020B0604020202020204" pitchFamily="34" charset="0"/>
              <a:buChar char="•"/>
              <a:defRPr/>
            </a:pPr>
            <a:r>
              <a:rPr lang="en-US" dirty="0">
                <a:solidFill>
                  <a:prstClr val="black"/>
                </a:solidFill>
              </a:rPr>
              <a:t>Are you practicing the CDM?</a:t>
            </a:r>
          </a:p>
          <a:p>
            <a:pPr marL="177819" indent="-177819" defTabSz="948368">
              <a:spcAft>
                <a:spcPts val="300"/>
              </a:spcAft>
              <a:buFont typeface="Arial" panose="020B0604020202020204" pitchFamily="34" charset="0"/>
              <a:buChar char="•"/>
              <a:defRPr/>
            </a:pPr>
            <a:r>
              <a:rPr lang="en-US" dirty="0">
                <a:solidFill>
                  <a:prstClr val="black"/>
                </a:solidFill>
              </a:rPr>
              <a:t>How sharp are your communication skills?</a:t>
            </a:r>
          </a:p>
          <a:p>
            <a:pPr marL="177819" indent="-177819" defTabSz="948368">
              <a:spcAft>
                <a:spcPts val="300"/>
              </a:spcAft>
              <a:buFont typeface="Arial" panose="020B0604020202020204" pitchFamily="34" charset="0"/>
              <a:buChar char="•"/>
              <a:defRPr/>
            </a:pPr>
            <a:r>
              <a:rPr lang="en-US" dirty="0">
                <a:solidFill>
                  <a:prstClr val="black"/>
                </a:solidFill>
              </a:rPr>
              <a:t>Are officers working together as a team?</a:t>
            </a:r>
          </a:p>
          <a:p>
            <a:pPr defTabSz="948368">
              <a:defRPr/>
            </a:pPr>
            <a:endParaRPr lang="en-US" b="1" dirty="0">
              <a:solidFill>
                <a:prstClr val="black"/>
              </a:solidFill>
            </a:endParaRPr>
          </a:p>
          <a:p>
            <a:pPr lvl="0">
              <a:defRPr/>
            </a:pPr>
            <a:r>
              <a:rPr lang="en-US" dirty="0">
                <a:solidFill>
                  <a:prstClr val="black"/>
                </a:solidFill>
              </a:rPr>
              <a:t>We all share the desire to reach a peaceful resolution. Therefore, we must strive to be professionals and be the best at our craft so we can answer our true calling to serve and protect. </a:t>
            </a:r>
          </a:p>
          <a:p>
            <a:pPr defTabSz="948368">
              <a:defRPr/>
            </a:pPr>
            <a:endParaRPr lang="en-US" dirty="0">
              <a:solidFill>
                <a:prstClr val="black"/>
              </a:solidFill>
            </a:endParaRPr>
          </a:p>
          <a:p>
            <a:pPr defTabSz="948368">
              <a:defRPr/>
            </a:pPr>
            <a:r>
              <a:rPr lang="en-US" dirty="0">
                <a:solidFill>
                  <a:prstClr val="black"/>
                </a:solidFill>
              </a:rPr>
              <a:t>Naturally, in a complex or chaotic situation where subject(s) are actively resisting or are physically combative, gaining control becomes necessary. If we have practiced our control tactics and become proficient at </a:t>
            </a:r>
            <a:r>
              <a:rPr lang="en-US" dirty="0" err="1">
                <a:solidFill>
                  <a:prstClr val="black"/>
                </a:solidFill>
              </a:rPr>
              <a:t>th</a:t>
            </a:r>
            <a:r>
              <a:rPr lang="en-US" dirty="0">
                <a:solidFill>
                  <a:prstClr val="black"/>
                </a:solidFill>
              </a:rPr>
              <a:t>e skills we possess, we can minimize negative outcomes. </a:t>
            </a:r>
          </a:p>
          <a:p>
            <a:pPr defTabSz="948368">
              <a:defRPr/>
            </a:pPr>
            <a:endParaRPr lang="en-US" dirty="0">
              <a:solidFill>
                <a:prstClr val="black"/>
              </a:solidFill>
            </a:endParaRPr>
          </a:p>
          <a:p>
            <a:pPr defTabSz="948368">
              <a:defRPr/>
            </a:pPr>
            <a:r>
              <a:rPr lang="en-US" dirty="0">
                <a:solidFill>
                  <a:prstClr val="black"/>
                </a:solidFill>
              </a:rPr>
              <a:t>We must continue to learn and train and never become complacent in our tactics. We must ensure that our actions are proportional to each situation. It is important that we continue to value the sanctity of human life.</a:t>
            </a:r>
          </a:p>
          <a:p>
            <a:pPr defTabSz="948368">
              <a:defRPr/>
            </a:pPr>
            <a:endParaRPr lang="en-US" dirty="0">
              <a:solidFill>
                <a:prstClr val="black"/>
              </a:solidFill>
            </a:endParaRPr>
          </a:p>
          <a:p>
            <a:r>
              <a:rPr lang="en-US" dirty="0"/>
              <a:t>Tactics are perishable skills. If we don’t practice the actual mechanics, we become much less proficient in maintaining control of the situation. When was the last time you practiced tactical handcuffing and control tactics? </a:t>
            </a:r>
          </a:p>
          <a:p>
            <a:endParaRPr lang="en-US" dirty="0"/>
          </a:p>
        </p:txBody>
      </p:sp>
      <p:sp>
        <p:nvSpPr>
          <p:cNvPr id="2" name="Footer Placeholder 1">
            <a:extLst>
              <a:ext uri="{FF2B5EF4-FFF2-40B4-BE49-F238E27FC236}">
                <a16:creationId xmlns:a16="http://schemas.microsoft.com/office/drawing/2014/main" id="{7A644F40-0230-4D86-8601-36A6BC78F35A}"/>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59ACD1D-8587-4CCD-BFCD-AEFDBFE0323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64552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952625" y="241300"/>
            <a:ext cx="3792538" cy="28432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29</a:t>
            </a:fld>
            <a:endParaRPr lang="en-US" dirty="0"/>
          </a:p>
        </p:txBody>
      </p:sp>
      <p:sp>
        <p:nvSpPr>
          <p:cNvPr id="7" name="Notes Placeholder 6">
            <a:extLst>
              <a:ext uri="{FF2B5EF4-FFF2-40B4-BE49-F238E27FC236}">
                <a16:creationId xmlns:a16="http://schemas.microsoft.com/office/drawing/2014/main" id="{892BDC5D-D26D-4999-82B2-6E7B437E8BE9}"/>
              </a:ext>
            </a:extLst>
          </p:cNvPr>
          <p:cNvSpPr>
            <a:spLocks noGrp="1"/>
          </p:cNvSpPr>
          <p:nvPr>
            <p:ph type="body" sz="quarter" idx="3"/>
          </p:nvPr>
        </p:nvSpPr>
        <p:spPr>
          <a:xfrm>
            <a:off x="730763" y="3471553"/>
            <a:ext cx="6236333" cy="5647921"/>
          </a:xfrm>
        </p:spPr>
        <p:txBody>
          <a:bodyPr/>
          <a:lstStyle/>
          <a:p>
            <a:endParaRPr lang="en-US" b="1" dirty="0"/>
          </a:p>
          <a:p>
            <a:pPr marL="177819" indent="-177819">
              <a:buFont typeface="Arial" panose="020B0604020202020204" pitchFamily="34" charset="0"/>
              <a:buChar char="•"/>
            </a:pPr>
            <a:endParaRPr lang="en-US" b="1" dirty="0"/>
          </a:p>
          <a:p>
            <a:endParaRPr lang="en-US" dirty="0"/>
          </a:p>
        </p:txBody>
      </p:sp>
      <p:sp>
        <p:nvSpPr>
          <p:cNvPr id="2" name="Footer Placeholder 1">
            <a:extLst>
              <a:ext uri="{FF2B5EF4-FFF2-40B4-BE49-F238E27FC236}">
                <a16:creationId xmlns:a16="http://schemas.microsoft.com/office/drawing/2014/main" id="{DDCCF775-4A95-465C-B3F9-5A00AE60BD64}"/>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FECAE7C4-52C2-4866-8671-C7B51245BE7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7189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71650" y="354013"/>
            <a:ext cx="4154488" cy="31146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3</a:t>
            </a:fld>
            <a:endParaRPr lang="en-US" dirty="0"/>
          </a:p>
        </p:txBody>
      </p:sp>
      <p:sp>
        <p:nvSpPr>
          <p:cNvPr id="8" name="Notes Placeholder 7">
            <a:extLst>
              <a:ext uri="{FF2B5EF4-FFF2-40B4-BE49-F238E27FC236}">
                <a16:creationId xmlns:a16="http://schemas.microsoft.com/office/drawing/2014/main" id="{21EA5D8A-DD19-4BD8-AF29-030B1C548B03}"/>
              </a:ext>
            </a:extLst>
          </p:cNvPr>
          <p:cNvSpPr>
            <a:spLocks noGrp="1"/>
          </p:cNvSpPr>
          <p:nvPr>
            <p:ph type="body" sz="quarter" idx="3"/>
          </p:nvPr>
        </p:nvSpPr>
        <p:spPr>
          <a:xfrm>
            <a:off x="608789" y="3823429"/>
            <a:ext cx="6236333" cy="4346963"/>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The very core of our duty is to preserve life and protect those who cannot protect themselves.  </a:t>
            </a:r>
          </a:p>
          <a:p>
            <a:pPr defTabSz="948368">
              <a:defRPr/>
            </a:pPr>
            <a:endParaRPr lang="en-US" dirty="0">
              <a:solidFill>
                <a:prstClr val="black"/>
              </a:solidFill>
            </a:endParaRPr>
          </a:p>
          <a:p>
            <a:pPr defTabSz="948368">
              <a:defRPr/>
            </a:pPr>
            <a:r>
              <a:rPr lang="en-US" dirty="0">
                <a:solidFill>
                  <a:prstClr val="black"/>
                </a:solidFill>
              </a:rPr>
              <a:t>We must preserve the sanctity of human life for all we serve, INCLUDING criminal suspects. If nothing else, this should guide our final actions. </a:t>
            </a:r>
          </a:p>
          <a:p>
            <a:pPr defTabSz="948368">
              <a:defRPr/>
            </a:pPr>
            <a:endParaRPr lang="en-US" dirty="0">
              <a:solidFill>
                <a:prstClr val="black"/>
              </a:solidFill>
            </a:endParaRPr>
          </a:p>
          <a:p>
            <a:pPr defTabSz="948368">
              <a:defRPr/>
            </a:pPr>
            <a:r>
              <a:rPr lang="en-US" dirty="0">
                <a:solidFill>
                  <a:prstClr val="black"/>
                </a:solidFill>
              </a:rPr>
              <a:t>The bottom-line, we want to make sure that EVERYONE goes home at the end of the day.  </a:t>
            </a:r>
          </a:p>
          <a:p>
            <a:pPr defTabSz="948368">
              <a:defRPr/>
            </a:pPr>
            <a:endParaRPr lang="en-US" dirty="0">
              <a:solidFill>
                <a:prstClr val="black"/>
              </a:solidFill>
            </a:endParaRPr>
          </a:p>
          <a:p>
            <a:pPr defTabSz="948368">
              <a:defRPr/>
            </a:pPr>
            <a:r>
              <a:rPr lang="en-US" dirty="0">
                <a:solidFill>
                  <a:prstClr val="black"/>
                </a:solidFill>
              </a:rPr>
              <a:t>Next, we will discuss use of force in terms of what would be legally justified  proportional to what is ethically justified in a given situation.</a:t>
            </a:r>
          </a:p>
          <a:p>
            <a:endParaRPr lang="en-US" dirty="0"/>
          </a:p>
        </p:txBody>
      </p:sp>
      <p:sp>
        <p:nvSpPr>
          <p:cNvPr id="2" name="Footer Placeholder 1">
            <a:extLst>
              <a:ext uri="{FF2B5EF4-FFF2-40B4-BE49-F238E27FC236}">
                <a16:creationId xmlns:a16="http://schemas.microsoft.com/office/drawing/2014/main" id="{7BE4463B-EF81-4A8F-A07D-ABCE4FAD467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D03A990E-EEF0-4A51-9562-1DF784F1C5C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373346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211138"/>
            <a:ext cx="3614737" cy="2711450"/>
          </a:xfrm>
        </p:spPr>
      </p:sp>
      <p:sp>
        <p:nvSpPr>
          <p:cNvPr id="3" name="Notes Placeholder 2"/>
          <p:cNvSpPr>
            <a:spLocks noGrp="1"/>
          </p:cNvSpPr>
          <p:nvPr>
            <p:ph type="body" idx="1"/>
          </p:nvPr>
        </p:nvSpPr>
        <p:spPr>
          <a:xfrm>
            <a:off x="731520" y="2921217"/>
            <a:ext cx="6164580" cy="6365658"/>
          </a:xfrm>
        </p:spPr>
        <p:txBody>
          <a:bodyPr/>
          <a:lstStyle/>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Next to an officer’s firearm, handcuffs will be the most important piece of equipment the officer carries.</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Handcuffing is meant to assist in the temporarily control a subject by restraining the wrists and hamper the subject’s ability to move the arms and hands.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CHAIN LINK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Offers more tactical flexibility</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Easier to apply to a resistive subject</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Ability to rotate the chain link 360 degrees</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Advantage when the officer is getting tired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HINGED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Provide a higher degree of prisoner control</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Can be left on for a longer period of time</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Generally, the choice of correctional officers. </a:t>
            </a:r>
          </a:p>
          <a:p>
            <a:endParaRPr lang="en-US" dirty="0">
              <a:latin typeface="Arial" panose="020B0604020202020204" pitchFamily="34" charset="0"/>
              <a:cs typeface="Arial" panose="020B0604020202020204" pitchFamily="34" charset="0"/>
            </a:endParaRPr>
          </a:p>
          <a:p>
            <a:r>
              <a:rPr lang="en-US" b="1" i="1" dirty="0">
                <a:highlight>
                  <a:srgbClr val="FFFF00"/>
                </a:highlight>
                <a:latin typeface="Arial" panose="020B0604020202020204" pitchFamily="34" charset="0"/>
                <a:cs typeface="Arial" panose="020B0604020202020204" pitchFamily="34" charset="0"/>
              </a:rPr>
              <a:t>Ask Participants to get their handcuffs and handcuff keys out.</a:t>
            </a:r>
          </a:p>
          <a:p>
            <a:r>
              <a:rPr lang="en-US" dirty="0">
                <a:latin typeface="Arial" panose="020B0604020202020204" pitchFamily="34" charset="0"/>
                <a:cs typeface="Arial" panose="020B0604020202020204" pitchFamily="34" charset="0"/>
              </a:rPr>
              <a:t>Quickly review:  </a:t>
            </a:r>
          </a:p>
          <a:p>
            <a:r>
              <a:rPr lang="en-US" dirty="0">
                <a:latin typeface="Arial" panose="020B0604020202020204" pitchFamily="34" charset="0"/>
                <a:cs typeface="Arial" panose="020B0604020202020204" pitchFamily="34" charset="0"/>
              </a:rPr>
              <a:t>Handcuffs: Single Strand, Double Strand, Keyhole, Double Lock</a:t>
            </a:r>
          </a:p>
          <a:p>
            <a:r>
              <a:rPr lang="en-US" dirty="0">
                <a:latin typeface="Arial" panose="020B0604020202020204" pitchFamily="34" charset="0"/>
                <a:cs typeface="Arial" panose="020B0604020202020204" pitchFamily="34" charset="0"/>
              </a:rPr>
              <a:t>Handcuff Key:  Key Flag, Key Post (for double lock)</a:t>
            </a:r>
          </a:p>
          <a:p>
            <a:endParaRPr lang="en-US" dirty="0">
              <a:latin typeface="Arial" panose="020B0604020202020204" pitchFamily="34" charset="0"/>
              <a:cs typeface="Arial" panose="020B0604020202020204" pitchFamily="34" charset="0"/>
            </a:endParaRPr>
          </a:p>
          <a:p>
            <a:r>
              <a:rPr lang="en-US" b="1" dirty="0"/>
              <a:t>Instructor’s Note: </a:t>
            </a:r>
            <a:r>
              <a:rPr lang="en-US" dirty="0"/>
              <a:t>C</a:t>
            </a:r>
            <a:r>
              <a:rPr lang="en-US" dirty="0">
                <a:latin typeface="Arial" panose="020B0604020202020204" pitchFamily="34" charset="0"/>
                <a:cs typeface="Arial" panose="020B0604020202020204" pitchFamily="34" charset="0"/>
              </a:rPr>
              <a:t>heck to ensure participants have </a:t>
            </a:r>
            <a:r>
              <a:rPr lang="en-US" dirty="0"/>
              <a:t>a </a:t>
            </a:r>
            <a:r>
              <a:rPr lang="en-US" dirty="0">
                <a:latin typeface="Arial" panose="020B0604020202020204" pitchFamily="34" charset="0"/>
                <a:cs typeface="Arial" panose="020B0604020202020204" pitchFamily="34" charset="0"/>
              </a:rPr>
              <a:t>working set of handcuffs.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30</a:t>
            </a:fld>
            <a:endParaRPr lang="en-US"/>
          </a:p>
        </p:txBody>
      </p:sp>
      <p:sp>
        <p:nvSpPr>
          <p:cNvPr id="5" name="Footer Placeholder 4">
            <a:extLst>
              <a:ext uri="{FF2B5EF4-FFF2-40B4-BE49-F238E27FC236}">
                <a16:creationId xmlns:a16="http://schemas.microsoft.com/office/drawing/2014/main" id="{DF816BA3-5EC4-441B-99C9-1D38407AD96C}"/>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F15D089-E744-4EA9-81BB-FEB2E9AD2DB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52022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96838"/>
            <a:ext cx="2730500" cy="2047875"/>
          </a:xfrm>
        </p:spPr>
      </p:sp>
      <p:sp>
        <p:nvSpPr>
          <p:cNvPr id="3" name="Notes Placeholder 2"/>
          <p:cNvSpPr>
            <a:spLocks noGrp="1"/>
          </p:cNvSpPr>
          <p:nvPr>
            <p:ph type="body" idx="1"/>
          </p:nvPr>
        </p:nvSpPr>
        <p:spPr>
          <a:xfrm>
            <a:off x="730673" y="2144950"/>
            <a:ext cx="5852160" cy="7180025"/>
          </a:xfrm>
        </p:spPr>
        <p:txBody>
          <a:bodyPr/>
          <a:lstStyle/>
          <a:p>
            <a:r>
              <a:rPr lang="en-US" b="1" dirty="0">
                <a:latin typeface="Arial" panose="020B0604020202020204" pitchFamily="34" charset="0"/>
                <a:cs typeface="Arial" panose="020B0604020202020204" pitchFamily="34" charset="0"/>
              </a:rPr>
              <a:t>Talking Points:</a:t>
            </a:r>
          </a:p>
          <a:p>
            <a:r>
              <a:rPr lang="en-US" dirty="0">
                <a:latin typeface="Arial" panose="020B0604020202020204" pitchFamily="34" charset="0"/>
                <a:cs typeface="Arial" panose="020B0604020202020204" pitchFamily="34" charset="0"/>
              </a:rPr>
              <a:t>It is important to gain control of the subject from the first touch.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Applying Handcuffs Smoothly</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Match the oval shape of the cuffs to the oval shape of the wrists.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After initial hand is cuffed, rotate that wrist to the outside.  This helps to rotate the torso and causes the uncuffed hand to come to the officer.</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Practiced speed cuffing allows the officer to cuff a person within three (3) seconds.</a:t>
            </a:r>
          </a:p>
          <a:p>
            <a:r>
              <a:rPr lang="en-US" b="1" i="1" dirty="0">
                <a:latin typeface="Arial" panose="020B0604020202020204" pitchFamily="34" charset="0"/>
                <a:cs typeface="Arial" panose="020B0604020202020204" pitchFamily="34" charset="0"/>
              </a:rPr>
              <a:t>Instructor Note:  Demonstrate Above</a:t>
            </a:r>
          </a:p>
          <a:p>
            <a:endParaRPr lang="en-US" b="1"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Pistol Grip:</a:t>
            </a:r>
            <a:r>
              <a:rPr lang="en-US" dirty="0">
                <a:latin typeface="Arial" panose="020B0604020202020204" pitchFamily="34" charset="0"/>
                <a:cs typeface="Arial" panose="020B0604020202020204" pitchFamily="34" charset="0"/>
              </a:rPr>
              <a: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Keep your index, middle, and ring fingers in between the cuffs to maintain control. </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Keeps the index finger off the cuff near the single bar</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 dislocation</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fingers interfering with rotation of the single bar</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Double Push Principle:</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Requires that you simultaneously apply a thumb lock and push the hand into the handcuff, as you push the handcuff onto the wrist.</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Fundamental skill</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Ensures speedy application of the first cuff</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Minimizes the subject’s ability to pull away</a:t>
            </a:r>
          </a:p>
          <a:p>
            <a:r>
              <a:rPr lang="en-US" b="1" i="1" dirty="0">
                <a:latin typeface="Arial" panose="020B0604020202020204" pitchFamily="34" charset="0"/>
                <a:cs typeface="Arial" panose="020B0604020202020204" pitchFamily="34" charset="0"/>
              </a:rPr>
              <a:t>Instructor Note:  Demonstrate Pistol Grip &amp; Double Push Principle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Double Lock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Once control has been established</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Unless not safe to do so</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Check Tightness of Cuffs</a:t>
            </a:r>
          </a:p>
          <a:p>
            <a:r>
              <a:rPr lang="en-US" dirty="0">
                <a:latin typeface="Arial" panose="020B0604020202020204" pitchFamily="34" charset="0"/>
                <a:cs typeface="Arial" panose="020B0604020202020204" pitchFamily="34" charset="0"/>
              </a:rPr>
              <a:t>Using the width of the little fingers</a:t>
            </a:r>
          </a:p>
          <a:p>
            <a:r>
              <a:rPr lang="en-US" dirty="0">
                <a:latin typeface="Arial" panose="020B0604020202020204" pitchFamily="34" charset="0"/>
                <a:cs typeface="Arial" panose="020B0604020202020204" pitchFamily="34" charset="0"/>
              </a:rPr>
              <a:t>If complaint of “too tight”, check again &amp; document</a:t>
            </a:r>
          </a:p>
          <a:p>
            <a:r>
              <a:rPr lang="en-US" b="1" i="1" dirty="0">
                <a:latin typeface="Arial" panose="020B0604020202020204" pitchFamily="34" charset="0"/>
                <a:cs typeface="Arial" panose="020B0604020202020204" pitchFamily="34" charset="0"/>
              </a:rPr>
              <a:t>Instructor Note:  Demonstrate Above</a:t>
            </a:r>
          </a:p>
          <a:p>
            <a:endParaRPr lang="en-US" dirty="0"/>
          </a:p>
          <a:p>
            <a:endParaRPr lang="en-US" dirty="0"/>
          </a:p>
          <a:p>
            <a:r>
              <a:rPr lang="en-US" b="1" dirty="0">
                <a:latin typeface="Arial" panose="020B0604020202020204" pitchFamily="34" charset="0"/>
                <a:cs typeface="Arial" panose="020B0604020202020204" pitchFamily="34" charset="0"/>
              </a:rPr>
              <a:t>Instructor Note:  </a:t>
            </a:r>
            <a:r>
              <a:rPr lang="en-US" dirty="0">
                <a:latin typeface="Arial" panose="020B0604020202020204" pitchFamily="34" charset="0"/>
                <a:cs typeface="Arial" panose="020B0604020202020204" pitchFamily="34" charset="0"/>
              </a:rPr>
              <a:t>Participants will be expected to practice the given principles stated above during practical exercises.</a:t>
            </a:r>
          </a:p>
        </p:txBody>
      </p:sp>
      <p:sp>
        <p:nvSpPr>
          <p:cNvPr id="4" name="Slide Number Placeholder 3"/>
          <p:cNvSpPr>
            <a:spLocks noGrp="1"/>
          </p:cNvSpPr>
          <p:nvPr>
            <p:ph type="sldNum" sz="quarter" idx="5"/>
          </p:nvPr>
        </p:nvSpPr>
        <p:spPr/>
        <p:txBody>
          <a:bodyPr/>
          <a:lstStyle/>
          <a:p>
            <a:fld id="{64509382-1005-4F31-916E-9EE926A848C9}" type="slidenum">
              <a:rPr lang="en-US" smtClean="0"/>
              <a:t>31</a:t>
            </a:fld>
            <a:endParaRPr lang="en-US" dirty="0"/>
          </a:p>
        </p:txBody>
      </p:sp>
      <p:sp>
        <p:nvSpPr>
          <p:cNvPr id="5" name="Footer Placeholder 4">
            <a:extLst>
              <a:ext uri="{FF2B5EF4-FFF2-40B4-BE49-F238E27FC236}">
                <a16:creationId xmlns:a16="http://schemas.microsoft.com/office/drawing/2014/main" id="{016828E4-F031-4F42-83FE-48331744577E}"/>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145EC088-2CFE-43F2-862E-97D369FADCA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542481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322263"/>
            <a:ext cx="4206875" cy="3154362"/>
          </a:xfrm>
        </p:spPr>
      </p:sp>
      <p:sp>
        <p:nvSpPr>
          <p:cNvPr id="3" name="Notes Placeholder 2"/>
          <p:cNvSpPr>
            <a:spLocks noGrp="1"/>
          </p:cNvSpPr>
          <p:nvPr>
            <p:ph type="body" idx="1"/>
          </p:nvPr>
        </p:nvSpPr>
        <p:spPr>
          <a:xfrm>
            <a:off x="731520" y="3593833"/>
            <a:ext cx="5852160" cy="5297504"/>
          </a:xfrm>
        </p:spPr>
        <p:txBody>
          <a:bodyPr/>
          <a:lstStyle/>
          <a:p>
            <a:r>
              <a:rPr lang="en-US" b="1" dirty="0">
                <a:latin typeface="Arial" panose="020B0604020202020204" pitchFamily="34" charset="0"/>
                <a:cs typeface="Arial" panose="020B0604020202020204" pitchFamily="34" charset="0"/>
              </a:rPr>
              <a:t>Teaching Points:</a:t>
            </a:r>
          </a:p>
          <a:p>
            <a:r>
              <a:rPr lang="en-US" b="1" i="1" dirty="0">
                <a:latin typeface="Arial" panose="020B0604020202020204" pitchFamily="34" charset="0"/>
                <a:cs typeface="Arial" panose="020B0604020202020204" pitchFamily="34" charset="0"/>
              </a:rPr>
              <a:t>Instructor Note:  Use picture to describe various positions which will be used in practical exercises.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INISIDE POSITION (ZERO):  Standing directly in front of a subject.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Danger Zone!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Position of strength for the subject – can easily attack officer.</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Avoid this position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1:  Normal Field Interview Stance. [a 45 degree angle to the front]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the immediate threat to the side of the body closer to the officer.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Side-by-side.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½:  The Escort Position. [a 45 degree angle to the rear]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officer establishes control over one of the subject’s arms during an escort procedure.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Escort Position is a temporary method of control or detainment used until the officer can get to a safe environment for handcuffing.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3:  Directly behind.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32</a:t>
            </a:fld>
            <a:endParaRPr lang="en-US"/>
          </a:p>
        </p:txBody>
      </p:sp>
      <p:sp>
        <p:nvSpPr>
          <p:cNvPr id="5" name="Footer Placeholder 4">
            <a:extLst>
              <a:ext uri="{FF2B5EF4-FFF2-40B4-BE49-F238E27FC236}">
                <a16:creationId xmlns:a16="http://schemas.microsoft.com/office/drawing/2014/main" id="{D69A1A14-15FB-4A8F-AD06-BE4B32599C9A}"/>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4E46874D-E2D6-4741-8231-810EC8DE1E2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198857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r>
              <a:rPr lang="en-US" dirty="0"/>
              <a:t>Reactionary Gap -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Definition:  The minimum safe zone that an officer should maintain when dealing with others. </a:t>
            </a:r>
            <a:r>
              <a:rPr lang="en-US" dirty="0" err="1">
                <a:latin typeface="Arial" panose="020B0604020202020204" pitchFamily="34" charset="0"/>
                <a:cs typeface="Arial" panose="020B0604020202020204" pitchFamily="34" charset="0"/>
              </a:rPr>
              <a:t>Siddel</a:t>
            </a:r>
            <a:r>
              <a:rPr lang="en-US" dirty="0">
                <a:latin typeface="Arial" panose="020B0604020202020204" pitchFamily="34" charset="0"/>
                <a:cs typeface="Arial" panose="020B0604020202020204" pitchFamily="34" charset="0"/>
              </a:rPr>
              <a:t> (2005)</a:t>
            </a:r>
          </a:p>
          <a:p>
            <a:endParaRPr lang="en-US"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Minimum safe distance – Six feet.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Distance should be enough to allow the officer to react (for the subject to take at least a step)</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A safety zone between the officer and the subject that affords the officer more time to react to any aggression</a:t>
            </a:r>
          </a:p>
          <a:p>
            <a:pPr marL="181213" indent="-181213">
              <a:buFont typeface="Arial" panose="020B0604020202020204" pitchFamily="34" charset="0"/>
              <a:buChar char="•"/>
            </a:pP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33</a:t>
            </a:fld>
            <a:endParaRPr lang="en-US"/>
          </a:p>
        </p:txBody>
      </p:sp>
      <p:sp>
        <p:nvSpPr>
          <p:cNvPr id="5" name="Footer Placeholder 4">
            <a:extLst>
              <a:ext uri="{FF2B5EF4-FFF2-40B4-BE49-F238E27FC236}">
                <a16:creationId xmlns:a16="http://schemas.microsoft.com/office/drawing/2014/main" id="{45DF4E73-B091-40A5-8DC4-217FA3E76BC8}"/>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EF1BA63-2DAC-4554-BC2C-B65C46410E4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111678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Instructor’s Note: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Instructors should review the rules prior to training.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Emphasize NO WEAPONS – recheck after breaks</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Any prior injuries and/or injuries during class - MUST be reported.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Recommend displaying flip chart paper or poster with written rules in the gym/training area.</a:t>
            </a:r>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34</a:t>
            </a:fld>
            <a:endParaRPr lang="en-US"/>
          </a:p>
        </p:txBody>
      </p:sp>
      <p:sp>
        <p:nvSpPr>
          <p:cNvPr id="5" name="Footer Placeholder 4">
            <a:extLst>
              <a:ext uri="{FF2B5EF4-FFF2-40B4-BE49-F238E27FC236}">
                <a16:creationId xmlns:a16="http://schemas.microsoft.com/office/drawing/2014/main" id="{80146B8F-EF5D-4B2D-9BBA-28DD6FC38FA3}"/>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69C2A02B-C137-499F-A2CB-E6962BCED8F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297494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Talking Points:</a:t>
            </a: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NO LIVE FIREARMS, CHEMICAL AGENTS, KNIVES, OR ANY OTHER WEAPONS ARE ALLOWED</a:t>
            </a:r>
            <a:r>
              <a:rPr lang="en-US" sz="15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Instructors/ Students will participate in a check for weapons prior to start of physical practice.</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DISRUPTIVE BEHAVIOR WILL NOT BE TOLERATED.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35</a:t>
            </a:fld>
            <a:endParaRPr lang="en-US"/>
          </a:p>
        </p:txBody>
      </p:sp>
      <p:sp>
        <p:nvSpPr>
          <p:cNvPr id="5" name="Footer Placeholder 4">
            <a:extLst>
              <a:ext uri="{FF2B5EF4-FFF2-40B4-BE49-F238E27FC236}">
                <a16:creationId xmlns:a16="http://schemas.microsoft.com/office/drawing/2014/main" id="{C457C693-298A-48FB-AFD2-B2AB37AEA277}"/>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F4B64571-3265-4FCC-A9B2-D18030E340C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75806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endParaRPr lang="en-US" sz="1200" dirty="0"/>
          </a:p>
          <a:p>
            <a:pPr>
              <a:spcAft>
                <a:spcPts val="600"/>
              </a:spcAft>
            </a:pPr>
            <a:r>
              <a:rPr lang="en-US" sz="1200" b="0" dirty="0">
                <a:latin typeface="Arial" panose="020B0604020202020204" pitchFamily="34" charset="0"/>
                <a:cs typeface="Arial" panose="020B0604020202020204" pitchFamily="34" charset="0"/>
              </a:rPr>
              <a:t>Prior to training:</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Shower</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No cologne/perfumes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Trim fingernails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Remove all jewelry</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36</a:t>
            </a:fld>
            <a:endParaRPr lang="en-US"/>
          </a:p>
        </p:txBody>
      </p:sp>
      <p:sp>
        <p:nvSpPr>
          <p:cNvPr id="5" name="Footer Placeholder 4">
            <a:extLst>
              <a:ext uri="{FF2B5EF4-FFF2-40B4-BE49-F238E27FC236}">
                <a16:creationId xmlns:a16="http://schemas.microsoft.com/office/drawing/2014/main" id="{F6E83A1B-C20B-444C-AB20-D2CCDB50A518}"/>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CEB3105-3936-418C-9D13-60991FEBD72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342200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r>
              <a:rPr lang="en-US" sz="150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500" b="1" dirty="0">
                <a:latin typeface="Arial" panose="020B0604020202020204" pitchFamily="34" charset="0"/>
                <a:cs typeface="Arial" panose="020B0604020202020204" pitchFamily="34" charset="0"/>
              </a:rPr>
              <a:t>Instructors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Create a safe training environment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Maintain discipline</a:t>
            </a:r>
          </a:p>
          <a:p>
            <a:pPr marL="0" indent="0">
              <a:buFont typeface="Arial" panose="020B0604020202020204" pitchFamily="34" charset="0"/>
              <a:buNone/>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Follow instructions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Train in a safe professional manner</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Advise of any pre-existing injuries or health conditions to be taken into consideration</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Students shall participate to the level of their ability</a:t>
            </a:r>
          </a:p>
          <a:p>
            <a:endParaRPr lang="en-US" dirty="0"/>
          </a:p>
          <a:p>
            <a:r>
              <a:rPr lang="en-US" b="1" dirty="0"/>
              <a:t>Instructor’s Note: </a:t>
            </a:r>
            <a:r>
              <a:rPr lang="en-US" dirty="0"/>
              <a:t>the next two slides contain additional rules specific for students.</a:t>
            </a:r>
          </a:p>
        </p:txBody>
      </p:sp>
      <p:sp>
        <p:nvSpPr>
          <p:cNvPr id="4" name="Slide Number Placeholder 3"/>
          <p:cNvSpPr>
            <a:spLocks noGrp="1"/>
          </p:cNvSpPr>
          <p:nvPr>
            <p:ph type="sldNum" sz="quarter" idx="5"/>
          </p:nvPr>
        </p:nvSpPr>
        <p:spPr/>
        <p:txBody>
          <a:bodyPr/>
          <a:lstStyle/>
          <a:p>
            <a:fld id="{64509382-1005-4F31-916E-9EE926A848C9}" type="slidenum">
              <a:rPr lang="en-US" smtClean="0"/>
              <a:t>37</a:t>
            </a:fld>
            <a:endParaRPr lang="en-US"/>
          </a:p>
        </p:txBody>
      </p:sp>
      <p:sp>
        <p:nvSpPr>
          <p:cNvPr id="5" name="Footer Placeholder 4">
            <a:extLst>
              <a:ext uri="{FF2B5EF4-FFF2-40B4-BE49-F238E27FC236}">
                <a16:creationId xmlns:a16="http://schemas.microsoft.com/office/drawing/2014/main" id="{B549386B-45E6-46D9-8D13-45B9B5399F91}"/>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E7B46A3-4D10-4DF7-92BD-8A4DB32E468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35837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r>
              <a:rPr lang="en-US" sz="1500" dirty="0">
                <a:latin typeface="Arial" panose="020B0604020202020204" pitchFamily="34" charset="0"/>
                <a:cs typeface="Arial" panose="020B0604020202020204" pitchFamily="34" charset="0"/>
              </a:rPr>
              <a:t>:</a:t>
            </a:r>
          </a:p>
          <a:p>
            <a:pPr>
              <a:buFont typeface="Wingdings" panose="05000000000000000000" pitchFamily="2" charset="2"/>
              <a:buNone/>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Exercise good judgement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No horseplay or aggressive actions which might cause injury to a student or instructor will be tolerated.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Position yourself on the training mats properly when practicing techniques to avoid injury.</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Injuries must be reported to the instructor immediately</a:t>
            </a:r>
          </a:p>
          <a:p>
            <a:endParaRPr lang="en-US" dirty="0"/>
          </a:p>
          <a:p>
            <a:r>
              <a:rPr lang="en-US" b="1" dirty="0"/>
              <a:t>Instructor’s Note: </a:t>
            </a:r>
            <a:r>
              <a:rPr lang="en-US" dirty="0"/>
              <a:t>continue onto the next slide to wrap-up the list of student rules.</a:t>
            </a:r>
          </a:p>
        </p:txBody>
      </p:sp>
      <p:sp>
        <p:nvSpPr>
          <p:cNvPr id="4" name="Slide Number Placeholder 3"/>
          <p:cNvSpPr>
            <a:spLocks noGrp="1"/>
          </p:cNvSpPr>
          <p:nvPr>
            <p:ph type="sldNum" sz="quarter" idx="5"/>
          </p:nvPr>
        </p:nvSpPr>
        <p:spPr/>
        <p:txBody>
          <a:bodyPr/>
          <a:lstStyle/>
          <a:p>
            <a:fld id="{64509382-1005-4F31-916E-9EE926A848C9}" type="slidenum">
              <a:rPr lang="en-US" smtClean="0"/>
              <a:t>38</a:t>
            </a:fld>
            <a:endParaRPr lang="en-US"/>
          </a:p>
        </p:txBody>
      </p:sp>
      <p:sp>
        <p:nvSpPr>
          <p:cNvPr id="5" name="Footer Placeholder 4">
            <a:extLst>
              <a:ext uri="{FF2B5EF4-FFF2-40B4-BE49-F238E27FC236}">
                <a16:creationId xmlns:a16="http://schemas.microsoft.com/office/drawing/2014/main" id="{FE9F19FB-4FBC-4BEC-A0D4-7578668C6392}"/>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79A0BAF4-AD3E-4299-A9F1-E075E9BB06B2}"/>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273509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All students are safety officers</a:t>
            </a:r>
            <a:r>
              <a:rPr lang="en-US" sz="1500" dirty="0">
                <a:latin typeface="Arial" panose="020B0604020202020204" pitchFamily="34" charset="0"/>
                <a:cs typeface="Arial" panose="020B0604020202020204" pitchFamily="34" charset="0"/>
              </a:rPr>
              <a:t>:  Any condition that is unsafe must be reported to the instructor.</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All injuries, no matter how slight, must be reported to the instructor as soon as possible after they occur; but no later than the end of class.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Please Respect The Rules.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39</a:t>
            </a:fld>
            <a:endParaRPr lang="en-US"/>
          </a:p>
        </p:txBody>
      </p:sp>
      <p:sp>
        <p:nvSpPr>
          <p:cNvPr id="5" name="Footer Placeholder 4">
            <a:extLst>
              <a:ext uri="{FF2B5EF4-FFF2-40B4-BE49-F238E27FC236}">
                <a16:creationId xmlns:a16="http://schemas.microsoft.com/office/drawing/2014/main" id="{C9C7F1C7-BD49-4B3D-8225-E40B9E6CF374}"/>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E669803-9C9A-45B4-AE89-8A0DB182C4B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06210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639888" y="241300"/>
            <a:ext cx="4541837" cy="34051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4</a:t>
            </a:fld>
            <a:endParaRPr lang="en-US" dirty="0"/>
          </a:p>
        </p:txBody>
      </p:sp>
      <p:sp>
        <p:nvSpPr>
          <p:cNvPr id="8" name="Notes Placeholder 7">
            <a:extLst>
              <a:ext uri="{FF2B5EF4-FFF2-40B4-BE49-F238E27FC236}">
                <a16:creationId xmlns:a16="http://schemas.microsoft.com/office/drawing/2014/main" id="{E47630E1-5B99-4EC1-808A-4E85BA073F5A}"/>
              </a:ext>
            </a:extLst>
          </p:cNvPr>
          <p:cNvSpPr>
            <a:spLocks noGrp="1"/>
          </p:cNvSpPr>
          <p:nvPr>
            <p:ph type="body" sz="quarter" idx="3"/>
          </p:nvPr>
        </p:nvSpPr>
        <p:spPr>
          <a:xfrm>
            <a:off x="608789" y="3786498"/>
            <a:ext cx="6236333" cy="4336694"/>
          </a:xfrm>
        </p:spPr>
        <p:txBody>
          <a:bodyPr/>
          <a:lstStyle/>
          <a:p>
            <a:pPr defTabSz="948368">
              <a:defRPr/>
            </a:pPr>
            <a:r>
              <a:rPr lang="en-US" b="1" dirty="0">
                <a:solidFill>
                  <a:prstClr val="black"/>
                </a:solidFill>
              </a:rPr>
              <a:t>Talking Points:</a:t>
            </a:r>
            <a:endParaRPr lang="en-US" i="1" dirty="0">
              <a:solidFill>
                <a:prstClr val="black"/>
              </a:solidFill>
            </a:endParaRPr>
          </a:p>
          <a:p>
            <a:pPr defTabSz="948368">
              <a:defRPr/>
            </a:pPr>
            <a:r>
              <a:rPr lang="en-US" dirty="0">
                <a:solidFill>
                  <a:prstClr val="black"/>
                </a:solidFill>
              </a:rPr>
              <a:t>In Police Academy we are first taught the law.  Statutes (laws) found in Title 18, the Crimes Code and Title 75, the Vehicle Code are taught adnauseam.  Young officers are well versed in the elements of a given crime.  They learn how to show proof that a crime was committed and that a person knowingly intended to commit that crime.  These are the basics of a justified arrest. </a:t>
            </a:r>
          </a:p>
          <a:p>
            <a:pPr defTabSz="948368">
              <a:defRPr/>
            </a:pPr>
            <a:endParaRPr lang="en-US" dirty="0">
              <a:solidFill>
                <a:prstClr val="black"/>
              </a:solidFill>
            </a:endParaRPr>
          </a:p>
          <a:p>
            <a:pPr defTabSz="948368">
              <a:defRPr/>
            </a:pPr>
            <a:r>
              <a:rPr lang="en-US" dirty="0">
                <a:solidFill>
                  <a:prstClr val="black"/>
                </a:solidFill>
              </a:rPr>
              <a:t>However, people are involved; therefore, no arrest is as simplified as the elements of a crime and intent to commit that crime.  If we truly care about the people we serve, we also seek to ensure that we use appropriate actions in carrying out the arrest of that person.  We must put our own egos aside and determine if we can carry out the arrest process in such a way as to honor the law and honor the person we are arresting.</a:t>
            </a:r>
          </a:p>
          <a:p>
            <a:pPr defTabSz="948368">
              <a:defRPr/>
            </a:pPr>
            <a:endParaRPr lang="en-US" dirty="0">
              <a:solidFill>
                <a:prstClr val="black"/>
              </a:solidFill>
            </a:endParaRPr>
          </a:p>
          <a:p>
            <a:pPr defTabSz="948368">
              <a:defRPr/>
            </a:pPr>
            <a:r>
              <a:rPr lang="en-US" dirty="0">
                <a:solidFill>
                  <a:prstClr val="black"/>
                </a:solidFill>
              </a:rPr>
              <a:t>Academy cadets just begin to learn discretion and appropriate use of force toward the end of their Academy experience.  Their real education in use of discretion and taking appropriate actions when making an arrest will be learned during their Field Training on the streets. </a:t>
            </a:r>
          </a:p>
          <a:p>
            <a:pPr defTabSz="948368">
              <a:defRPr/>
            </a:pPr>
            <a:endParaRPr lang="en-US" dirty="0">
              <a:solidFill>
                <a:prstClr val="black"/>
              </a:solidFill>
            </a:endParaRPr>
          </a:p>
          <a:p>
            <a:pPr defTabSz="948368">
              <a:defRPr/>
            </a:pPr>
            <a:r>
              <a:rPr lang="en-US" dirty="0">
                <a:solidFill>
                  <a:prstClr val="black"/>
                </a:solidFill>
              </a:rPr>
              <a:t>Let’s review some fundamental legal use of force concepts and then discuss the impact of combining that information with the proportionality of taking an ethically justified approach to that same circumstance and what that means.</a:t>
            </a:r>
          </a:p>
          <a:p>
            <a:endParaRPr lang="en-US" dirty="0"/>
          </a:p>
        </p:txBody>
      </p:sp>
      <p:sp>
        <p:nvSpPr>
          <p:cNvPr id="2" name="Footer Placeholder 1">
            <a:extLst>
              <a:ext uri="{FF2B5EF4-FFF2-40B4-BE49-F238E27FC236}">
                <a16:creationId xmlns:a16="http://schemas.microsoft.com/office/drawing/2014/main" id="{B663CFB4-BBB6-400B-A8E5-64318EF5813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4615A60-86E6-427D-8AD6-F78F0D1E44B5}"/>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18458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Instructor’s Note: </a:t>
            </a:r>
            <a:r>
              <a:rPr lang="en-US" dirty="0"/>
              <a:t>Move to the gym/training area and ensure mats have been put down.</a:t>
            </a:r>
          </a:p>
        </p:txBody>
      </p:sp>
      <p:sp>
        <p:nvSpPr>
          <p:cNvPr id="4" name="Slide Number Placeholder 3"/>
          <p:cNvSpPr>
            <a:spLocks noGrp="1"/>
          </p:cNvSpPr>
          <p:nvPr>
            <p:ph type="sldNum" sz="quarter" idx="5"/>
          </p:nvPr>
        </p:nvSpPr>
        <p:spPr/>
        <p:txBody>
          <a:bodyPr/>
          <a:lstStyle/>
          <a:p>
            <a:fld id="{64509382-1005-4F31-916E-9EE926A848C9}" type="slidenum">
              <a:rPr lang="en-US" smtClean="0"/>
              <a:t>40</a:t>
            </a:fld>
            <a:endParaRPr lang="en-US"/>
          </a:p>
        </p:txBody>
      </p:sp>
      <p:sp>
        <p:nvSpPr>
          <p:cNvPr id="5" name="Footer Placeholder 4">
            <a:extLst>
              <a:ext uri="{FF2B5EF4-FFF2-40B4-BE49-F238E27FC236}">
                <a16:creationId xmlns:a16="http://schemas.microsoft.com/office/drawing/2014/main" id="{2AD065BC-C62F-4DCB-920B-BB6C818AC2AD}"/>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644DCD2A-9E4A-4E01-877A-6CDA26B0FDF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96950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952625" y="241300"/>
            <a:ext cx="3792538" cy="28432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41</a:t>
            </a:fld>
            <a:endParaRPr lang="en-US" dirty="0"/>
          </a:p>
        </p:txBody>
      </p:sp>
      <p:sp>
        <p:nvSpPr>
          <p:cNvPr id="7" name="Notes Placeholder 6">
            <a:extLst>
              <a:ext uri="{FF2B5EF4-FFF2-40B4-BE49-F238E27FC236}">
                <a16:creationId xmlns:a16="http://schemas.microsoft.com/office/drawing/2014/main" id="{892BDC5D-D26D-4999-82B2-6E7B437E8BE9}"/>
              </a:ext>
            </a:extLst>
          </p:cNvPr>
          <p:cNvSpPr>
            <a:spLocks noGrp="1"/>
          </p:cNvSpPr>
          <p:nvPr>
            <p:ph type="body" sz="quarter" idx="3"/>
          </p:nvPr>
        </p:nvSpPr>
        <p:spPr>
          <a:xfrm>
            <a:off x="730763" y="3471553"/>
            <a:ext cx="6236333" cy="5647921"/>
          </a:xfrm>
        </p:spPr>
        <p:txBody>
          <a:bodyPr/>
          <a:lstStyle/>
          <a:p>
            <a:r>
              <a:rPr lang="en-US" b="1" dirty="0"/>
              <a:t>Talking Points:</a:t>
            </a:r>
          </a:p>
          <a:p>
            <a:r>
              <a:rPr lang="en-US" dirty="0"/>
              <a:t>Now, lets review and practice your department’s control tactics techniques.</a:t>
            </a:r>
          </a:p>
          <a:p>
            <a:endParaRPr lang="en-US" dirty="0"/>
          </a:p>
          <a:p>
            <a:r>
              <a:rPr lang="en-US" dirty="0"/>
              <a:t>Practice the following techniques using a single officer and then with multiple officers. </a:t>
            </a:r>
          </a:p>
          <a:p>
            <a:pPr marL="171450" indent="-171450">
              <a:buFont typeface="Arial" panose="020B0604020202020204" pitchFamily="34" charset="0"/>
              <a:buChar char="•"/>
            </a:pPr>
            <a:r>
              <a:rPr lang="en-US" dirty="0"/>
              <a:t>Standing Handcuffing</a:t>
            </a:r>
          </a:p>
          <a:p>
            <a:pPr marL="171450" indent="-171450">
              <a:buFont typeface="Arial" panose="020B0604020202020204" pitchFamily="34" charset="0"/>
              <a:buChar char="•"/>
            </a:pPr>
            <a:r>
              <a:rPr lang="en-US" dirty="0"/>
              <a:t>Prone Handcuffing</a:t>
            </a:r>
          </a:p>
          <a:p>
            <a:pPr marL="171450" indent="-171450">
              <a:buFont typeface="Arial" panose="020B0604020202020204" pitchFamily="34" charset="0"/>
              <a:buChar char="•"/>
            </a:pPr>
            <a:r>
              <a:rPr lang="en-US" dirty="0"/>
              <a:t>Moving and Transporting Handcuffed Individuals</a:t>
            </a:r>
          </a:p>
          <a:p>
            <a:pPr marL="171450" indent="-171450">
              <a:buFont typeface="Arial" panose="020B0604020202020204" pitchFamily="34" charset="0"/>
              <a:buChar char="•"/>
            </a:pPr>
            <a:r>
              <a:rPr lang="en-US" dirty="0"/>
              <a:t>Removing Handcuffing</a:t>
            </a:r>
          </a:p>
          <a:p>
            <a:pPr marL="171450" indent="-171450">
              <a:buFont typeface="Arial" panose="020B0604020202020204" pitchFamily="34" charset="0"/>
              <a:buChar char="•"/>
            </a:pPr>
            <a:r>
              <a:rPr lang="en-US" dirty="0"/>
              <a:t>Choose an additional technique(s) approved by your department (e.g., gun retention, weapon disarmament, take-downs, ground escape techniques) </a:t>
            </a:r>
          </a:p>
          <a:p>
            <a:pPr marL="171450" indent="-171450">
              <a:buFont typeface="Arial" panose="020B0604020202020204" pitchFamily="34" charset="0"/>
              <a:buChar char="•"/>
            </a:pPr>
            <a:endParaRPr lang="en-US" dirty="0"/>
          </a:p>
          <a:p>
            <a:r>
              <a:rPr lang="en-US" b="1" dirty="0"/>
              <a:t>Instructor’s Note: </a:t>
            </a:r>
            <a:r>
              <a:rPr lang="en-US" dirty="0"/>
              <a:t>Upon completion of the techniques, complete the Control Tactics Student Evaluation form for each student officer. </a:t>
            </a:r>
          </a:p>
          <a:p>
            <a:endParaRPr lang="en-US" dirty="0"/>
          </a:p>
          <a:p>
            <a:r>
              <a:rPr lang="en-US" dirty="0"/>
              <a:t>Control Tactics Instructors should maintain completed/signed Control Tactics Student Evaluation forms for at least two years. </a:t>
            </a:r>
            <a:endParaRPr lang="en-US" b="1" dirty="0"/>
          </a:p>
          <a:p>
            <a:endParaRPr lang="en-US" dirty="0"/>
          </a:p>
        </p:txBody>
      </p:sp>
      <p:sp>
        <p:nvSpPr>
          <p:cNvPr id="2" name="Footer Placeholder 1">
            <a:extLst>
              <a:ext uri="{FF2B5EF4-FFF2-40B4-BE49-F238E27FC236}">
                <a16:creationId xmlns:a16="http://schemas.microsoft.com/office/drawing/2014/main" id="{C7AAD6EF-9A1F-4AAF-B529-BDE2BCEA956F}"/>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E174891-5A41-4325-BBC4-03259CBFAC4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51216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9587CC6C-AE68-4514-BCA3-3CA7CA0AF47D}"/>
              </a:ext>
            </a:extLst>
          </p:cNvPr>
          <p:cNvSpPr>
            <a:spLocks noGrp="1"/>
          </p:cNvSpPr>
          <p:nvPr>
            <p:ph type="body" idx="1"/>
          </p:nvPr>
        </p:nvSpPr>
        <p:spPr>
          <a:xfrm>
            <a:off x="731520" y="4260532"/>
            <a:ext cx="5852160" cy="3780473"/>
          </a:xfrm>
        </p:spPr>
        <p:txBody>
          <a:bodyPr/>
          <a:lstStyle/>
          <a:p>
            <a:endParaRPr lang="en-US" dirty="0"/>
          </a:p>
        </p:txBody>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42</a:t>
            </a:fld>
            <a:endParaRPr lang="en-US" dirty="0"/>
          </a:p>
        </p:txBody>
      </p:sp>
      <p:sp>
        <p:nvSpPr>
          <p:cNvPr id="3" name="Footer Placeholder 2">
            <a:extLst>
              <a:ext uri="{FF2B5EF4-FFF2-40B4-BE49-F238E27FC236}">
                <a16:creationId xmlns:a16="http://schemas.microsoft.com/office/drawing/2014/main" id="{88536E93-892F-475A-9285-AF8AA2384620}"/>
              </a:ext>
            </a:extLst>
          </p:cNvPr>
          <p:cNvSpPr>
            <a:spLocks noGrp="1"/>
          </p:cNvSpPr>
          <p:nvPr>
            <p:ph type="ftr" sz="quarter" idx="4"/>
          </p:nvPr>
        </p:nvSpPr>
        <p:spPr/>
        <p:txBody>
          <a:bodyPr/>
          <a:lstStyle/>
          <a:p>
            <a:r>
              <a:rPr lang="en-US"/>
              <a:t>MPOETC © 2023</a:t>
            </a:r>
            <a:endParaRPr lang="en-US" dirty="0"/>
          </a:p>
        </p:txBody>
      </p:sp>
      <p:sp>
        <p:nvSpPr>
          <p:cNvPr id="4" name="Header Placeholder 3">
            <a:extLst>
              <a:ext uri="{FF2B5EF4-FFF2-40B4-BE49-F238E27FC236}">
                <a16:creationId xmlns:a16="http://schemas.microsoft.com/office/drawing/2014/main" id="{0E8EBCF9-C778-47AE-A940-5232ACA18FF8}"/>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65967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5</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  </a:t>
            </a:r>
          </a:p>
          <a:p>
            <a:pPr>
              <a:defRPr/>
            </a:pPr>
            <a:r>
              <a:rPr lang="en-US" dirty="0"/>
              <a:t>The Fourth Amendment to the U.S. Constitution, as interpreted by the U.S. Supreme Court, forms the basis for constitutional standards concerning detention and arrest.  </a:t>
            </a:r>
          </a:p>
          <a:p>
            <a:pPr>
              <a:defRPr/>
            </a:pPr>
            <a:endParaRPr lang="en-US" dirty="0"/>
          </a:p>
          <a:p>
            <a:pPr defTabSz="948368">
              <a:defRPr/>
            </a:pPr>
            <a:r>
              <a:rPr lang="en-US" dirty="0"/>
              <a:t>The Fourth Amendment states that people have a right “to be secure in their persons, houses, papers and effects, against unreasonable searches and seizures.”  This right limits the power of the police to seize people.</a:t>
            </a:r>
          </a:p>
          <a:p>
            <a:pPr defTabSz="948368">
              <a:defRPr/>
            </a:pPr>
            <a:endParaRPr lang="en-US" dirty="0"/>
          </a:p>
          <a:p>
            <a:pPr defTabSz="948368">
              <a:defRPr/>
            </a:pPr>
            <a:r>
              <a:rPr lang="en-US" dirty="0"/>
              <a:t>Courts have held that the lawful powers of police “necessarily” include “the right to use some degree of physical coercion or threat…”; however, the Fourth Amendment also protects the “right to be free from the use of excessive force in the course of an arrest.”  Officers should only use the amount of force necessary to mitigate an incident, make an arrest, or protect themselves or others from harm.</a:t>
            </a:r>
          </a:p>
          <a:p>
            <a:pPr defTabSz="948368">
              <a:defRPr/>
            </a:pPr>
            <a:endParaRPr lang="en-US" dirty="0"/>
          </a:p>
          <a:p>
            <a:pPr>
              <a:defRPr/>
            </a:pPr>
            <a:r>
              <a:rPr lang="en-US" dirty="0"/>
              <a:t>State statutes also define the authority of officers to arrest with or without warrants, and further define what force can be used in the course of an arrest or a police encounter; but these statutes cannot grant authority that conflicts with the rights guaranteed by the Constitution.  </a:t>
            </a:r>
          </a:p>
          <a:p>
            <a:pPr defTabSz="948368">
              <a:defRPr/>
            </a:pPr>
            <a:endParaRPr lang="en-US" dirty="0"/>
          </a:p>
        </p:txBody>
      </p:sp>
      <p:sp>
        <p:nvSpPr>
          <p:cNvPr id="2" name="Footer Placeholder 1">
            <a:extLst>
              <a:ext uri="{FF2B5EF4-FFF2-40B4-BE49-F238E27FC236}">
                <a16:creationId xmlns:a16="http://schemas.microsoft.com/office/drawing/2014/main" id="{B256D683-74D9-47E5-BD38-6AE19947EBC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1E81B59-1A87-4D89-8E24-B6BE24BBA5A9}"/>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20089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6</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Instructor’s Note:  </a:t>
            </a:r>
            <a:r>
              <a:rPr lang="en-US" dirty="0">
                <a:solidFill>
                  <a:prstClr val="black"/>
                </a:solidFill>
              </a:rPr>
              <a:t>The primary guide to law enforcement officers in Pennsylvania is found in PA Title 18 – CRIMES CODE, Chapter 5 – General Principles of Justification, Section 508 - “Use of force in law enforcement.”</a:t>
            </a:r>
          </a:p>
          <a:p>
            <a:pPr defTabSz="948368">
              <a:defRPr/>
            </a:pPr>
            <a:endParaRPr lang="en-US" dirty="0">
              <a:solidFill>
                <a:prstClr val="black"/>
              </a:solidFill>
            </a:endParaRPr>
          </a:p>
          <a:p>
            <a:pPr defTabSz="948368">
              <a:defRPr/>
            </a:pPr>
            <a:r>
              <a:rPr lang="en-US" dirty="0">
                <a:solidFill>
                  <a:prstClr val="black"/>
                </a:solidFill>
              </a:rPr>
              <a:t>Move onto the next slide.</a:t>
            </a:r>
          </a:p>
          <a:p>
            <a:endParaRPr lang="en-US" dirty="0"/>
          </a:p>
        </p:txBody>
      </p:sp>
      <p:sp>
        <p:nvSpPr>
          <p:cNvPr id="2" name="Footer Placeholder 1">
            <a:extLst>
              <a:ext uri="{FF2B5EF4-FFF2-40B4-BE49-F238E27FC236}">
                <a16:creationId xmlns:a16="http://schemas.microsoft.com/office/drawing/2014/main" id="{68364AFF-263F-4255-A29F-7933B6B21091}"/>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C60C790-213B-4691-B008-EBE4CEDB141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20547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7</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 508. Use of force in law enforcement.</a:t>
            </a:r>
          </a:p>
          <a:p>
            <a:pPr defTabSz="948368">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(1) A peace officer, or any person whom he has summoned or directed to assist him, need not retreat or desist from efforts to make a lawful arrest because of resistance or threatened resistance to the arrest. He is justified in the use of any force which he believes to be necessary to effect the arrest and of any force which he believes to be necessary to defend himself or another from bodily harm while making the arrest. </a:t>
            </a:r>
          </a:p>
          <a:p>
            <a:endParaRPr lang="en-US" dirty="0"/>
          </a:p>
        </p:txBody>
      </p:sp>
      <p:sp>
        <p:nvSpPr>
          <p:cNvPr id="2" name="Footer Placeholder 1">
            <a:extLst>
              <a:ext uri="{FF2B5EF4-FFF2-40B4-BE49-F238E27FC236}">
                <a16:creationId xmlns:a16="http://schemas.microsoft.com/office/drawing/2014/main" id="{67937B2A-2AC9-45CB-A641-7CDA7D6230FB}"/>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3678B0C-FEBC-4968-9C2F-9D1E24DB156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8216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8</a:t>
            </a:fld>
            <a:endParaRPr lang="en-US" dirty="0"/>
          </a:p>
        </p:txBody>
      </p:sp>
      <p:sp>
        <p:nvSpPr>
          <p:cNvPr id="8" name="Notes Placeholder 7">
            <a:extLst>
              <a:ext uri="{FF2B5EF4-FFF2-40B4-BE49-F238E27FC236}">
                <a16:creationId xmlns:a16="http://schemas.microsoft.com/office/drawing/2014/main" id="{493D8E33-CBA4-4560-AAC6-5FCAC930FB4F}"/>
              </a:ext>
            </a:extLst>
          </p:cNvPr>
          <p:cNvSpPr>
            <a:spLocks noGrp="1"/>
          </p:cNvSpPr>
          <p:nvPr>
            <p:ph type="body" sz="quarter" idx="3"/>
          </p:nvPr>
        </p:nvSpPr>
        <p:spPr>
          <a:xfrm>
            <a:off x="731520" y="4436104"/>
            <a:ext cx="6236333" cy="4349119"/>
          </a:xfrm>
        </p:spPr>
        <p:txBody>
          <a:bodyPr/>
          <a:lstStyle/>
          <a:p>
            <a:pPr defTabSz="948368">
              <a:defRPr/>
            </a:pPr>
            <a:r>
              <a:rPr lang="en-US" b="1" dirty="0">
                <a:solidFill>
                  <a:prstClr val="black"/>
                </a:solidFill>
              </a:rPr>
              <a:t>Talking Points:</a:t>
            </a:r>
          </a:p>
          <a:p>
            <a:pPr defTabSz="948368">
              <a:defRPr/>
            </a:pPr>
            <a:r>
              <a:rPr lang="en-US" dirty="0">
                <a:solidFill>
                  <a:prstClr val="black"/>
                </a:solidFill>
              </a:rPr>
              <a:t>§ 508. Use of force in law enforcement.</a:t>
            </a:r>
          </a:p>
          <a:p>
            <a:pPr defTabSz="948368">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However, he is justified in using deadly force only when he believes that such force is necessary to prevent death or serious bodily injury to himself or such other person, or when he believes both that:</a:t>
            </a:r>
          </a:p>
          <a:p>
            <a:pPr defTabSz="948368">
              <a:defRPr/>
            </a:pPr>
            <a:r>
              <a:rPr lang="en-US" dirty="0">
                <a:solidFill>
                  <a:prstClr val="black"/>
                </a:solidFill>
              </a:rPr>
              <a:t>(i) such force is necessary to prevent the arrest from being defeated by resistance or escape; and</a:t>
            </a:r>
          </a:p>
          <a:p>
            <a:pPr defTabSz="948368">
              <a:defRPr/>
            </a:pPr>
            <a:r>
              <a:rPr lang="en-US" dirty="0">
                <a:solidFill>
                  <a:prstClr val="black"/>
                </a:solidFill>
              </a:rPr>
              <a:t>(ii) the person to be arrested has committed or attempted a forcible felony or is attempting to escape and possesses a deadly weapon, or otherwise indicates that he will endanger human life or inflict serious bodily injury unless arrested without delay.</a:t>
            </a:r>
          </a:p>
          <a:p>
            <a:endParaRPr lang="en-US" dirty="0"/>
          </a:p>
        </p:txBody>
      </p:sp>
      <p:sp>
        <p:nvSpPr>
          <p:cNvPr id="2" name="Footer Placeholder 1">
            <a:extLst>
              <a:ext uri="{FF2B5EF4-FFF2-40B4-BE49-F238E27FC236}">
                <a16:creationId xmlns:a16="http://schemas.microsoft.com/office/drawing/2014/main" id="{16219994-5D71-4EAF-A72D-F6F39AE2FD3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48DFDAFB-DC81-4696-A959-1F32F807E7C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67673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582738" y="527050"/>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9</a:t>
            </a:fld>
            <a:endParaRPr lang="en-US" dirty="0"/>
          </a:p>
        </p:txBody>
      </p:sp>
      <p:sp>
        <p:nvSpPr>
          <p:cNvPr id="8" name="Notes Placeholder 7">
            <a:extLst>
              <a:ext uri="{FF2B5EF4-FFF2-40B4-BE49-F238E27FC236}">
                <a16:creationId xmlns:a16="http://schemas.microsoft.com/office/drawing/2014/main" id="{B463EF53-F2EC-4E77-B0FA-3C18017C4698}"/>
              </a:ext>
            </a:extLst>
          </p:cNvPr>
          <p:cNvSpPr>
            <a:spLocks noGrp="1"/>
          </p:cNvSpPr>
          <p:nvPr>
            <p:ph type="body" sz="quarter" idx="3"/>
          </p:nvPr>
        </p:nvSpPr>
        <p:spPr>
          <a:xfrm>
            <a:off x="731520" y="4386398"/>
            <a:ext cx="6236333" cy="4398824"/>
          </a:xfrm>
        </p:spPr>
        <p:txBody>
          <a:bodyPr/>
          <a:lstStyle/>
          <a:p>
            <a:pPr defTabSz="948368">
              <a:defRPr/>
            </a:pPr>
            <a:r>
              <a:rPr lang="en-US" b="1" dirty="0">
                <a:solidFill>
                  <a:prstClr val="black"/>
                </a:solidFill>
              </a:rPr>
              <a:t>Talking Points:</a:t>
            </a:r>
          </a:p>
          <a:p>
            <a:pPr lvl="0">
              <a:defRPr/>
            </a:pPr>
            <a:r>
              <a:rPr lang="en-US" dirty="0">
                <a:solidFill>
                  <a:prstClr val="black"/>
                </a:solidFill>
              </a:rPr>
              <a:t>§ 508. Use of force in law enforcement.</a:t>
            </a:r>
          </a:p>
          <a:p>
            <a:pPr lvl="0">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(2) A peace officer making an arrest pursuant to an invalid warrant is justified in the use of any force which he/she would be justified in using if the warrant were valid, unless he/she knows that the warrant is invalid.</a:t>
            </a:r>
          </a:p>
          <a:p>
            <a:endParaRPr lang="en-US" dirty="0"/>
          </a:p>
        </p:txBody>
      </p:sp>
      <p:sp>
        <p:nvSpPr>
          <p:cNvPr id="2" name="Footer Placeholder 1">
            <a:extLst>
              <a:ext uri="{FF2B5EF4-FFF2-40B4-BE49-F238E27FC236}">
                <a16:creationId xmlns:a16="http://schemas.microsoft.com/office/drawing/2014/main" id="{A25CB013-EA31-4F7B-BCD5-BB04F5EF4A5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DAFAB67-4050-4E85-8972-9B0F051B91D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91318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3359"/>
          <a:stretch/>
        </p:blipFill>
        <p:spPr>
          <a:xfrm>
            <a:off x="1" y="429876"/>
            <a:ext cx="9143999" cy="3566463"/>
          </a:xfrm>
          <a:prstGeom prst="rect">
            <a:avLst/>
          </a:prstGeom>
          <a:effectLst>
            <a:outerShdw blurRad="50800" dist="38100" dir="13500000" algn="br" rotWithShape="0">
              <a:prstClr val="black">
                <a:alpha val="40000"/>
              </a:prstClr>
            </a:outerShdw>
          </a:effectLst>
        </p:spPr>
      </p:pic>
      <p:sp>
        <p:nvSpPr>
          <p:cNvPr id="3" name="Subtitle 2"/>
          <p:cNvSpPr>
            <a:spLocks noGrp="1"/>
          </p:cNvSpPr>
          <p:nvPr>
            <p:ph type="subTitle" idx="1" hasCustomPrompt="1"/>
          </p:nvPr>
        </p:nvSpPr>
        <p:spPr>
          <a:xfrm>
            <a:off x="435835" y="4183564"/>
            <a:ext cx="8272329" cy="1487552"/>
          </a:xfrm>
        </p:spPr>
        <p:txBody>
          <a:bodyPr>
            <a:noAutofit/>
          </a:bodyPr>
          <a:lstStyle>
            <a:lvl1pPr marL="0" indent="0" algn="ctr">
              <a:buNone/>
              <a:defRPr sz="4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Course Title</a:t>
            </a:r>
          </a:p>
        </p:txBody>
      </p:sp>
    </p:spTree>
    <p:custDataLst>
      <p:tags r:id="rId1"/>
    </p:custDataLst>
    <p:extLst>
      <p:ext uri="{BB962C8B-B14F-4D97-AF65-F5344CB8AC3E}">
        <p14:creationId xmlns:p14="http://schemas.microsoft.com/office/powerpoint/2010/main" val="8182994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52799"/>
            <a:ext cx="9144000" cy="1573618"/>
          </a:xfrm>
          <a:prstGeom prst="rect">
            <a:avLst/>
          </a:prstGeom>
          <a:effectLst>
            <a:outerShdw blurRad="50800" dist="38100" algn="l" rotWithShape="0">
              <a:prstClr val="black">
                <a:alpha val="40000"/>
              </a:prstClr>
            </a:outerShdw>
          </a:effectLst>
        </p:spPr>
      </p:pic>
      <p:sp>
        <p:nvSpPr>
          <p:cNvPr id="3" name="Content Placeholder 2"/>
          <p:cNvSpPr>
            <a:spLocks noGrp="1"/>
          </p:cNvSpPr>
          <p:nvPr>
            <p:ph idx="1"/>
          </p:nvPr>
        </p:nvSpPr>
        <p:spPr>
          <a:xfrm>
            <a:off x="628650" y="2340613"/>
            <a:ext cx="7886700" cy="38826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26D2CB40-E50C-4D3C-A796-5519001A4ED7}" type="slidenum">
              <a:rPr lang="en-US" smtClean="0"/>
              <a:t>‹#›</a:t>
            </a:fld>
            <a:endParaRPr lang="en-US" dirty="0"/>
          </a:p>
        </p:txBody>
      </p:sp>
      <p:sp>
        <p:nvSpPr>
          <p:cNvPr id="12" name="Title Placeholder 13"/>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
        <p:nvSpPr>
          <p:cNvPr id="7" name="Title 5">
            <a:extLst>
              <a:ext uri="{FF2B5EF4-FFF2-40B4-BE49-F238E27FC236}">
                <a16:creationId xmlns:a16="http://schemas.microsoft.com/office/drawing/2014/main" id="{D21445A7-D35C-417E-8260-7F410921C37C}"/>
              </a:ext>
            </a:extLst>
          </p:cNvPr>
          <p:cNvSpPr>
            <a:spLocks noGrp="1"/>
          </p:cNvSpPr>
          <p:nvPr>
            <p:ph type="title"/>
          </p:nvPr>
        </p:nvSpPr>
        <p:spPr>
          <a:xfrm>
            <a:off x="611680" y="1456629"/>
            <a:ext cx="7886700" cy="699725"/>
          </a:xfrm>
          <a:prstGeom prst="rect">
            <a:avLst/>
          </a:prstGeom>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42317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141512"/>
            <a:ext cx="3886200" cy="41096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2141512"/>
            <a:ext cx="3886200" cy="4109659"/>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26D2CB40-E50C-4D3C-A796-5519001A4ED7}" type="slidenum">
              <a:rPr lang="en-US" smtClean="0"/>
              <a:t>‹#›</a:t>
            </a:fld>
            <a:endParaRPr lang="en-US" dirty="0"/>
          </a:p>
        </p:txBody>
      </p:sp>
      <p:sp>
        <p:nvSpPr>
          <p:cNvPr id="6" name="Title 5">
            <a:extLst>
              <a:ext uri="{FF2B5EF4-FFF2-40B4-BE49-F238E27FC236}">
                <a16:creationId xmlns:a16="http://schemas.microsoft.com/office/drawing/2014/main" id="{F867E476-028A-4461-A831-31CBD29EE78A}"/>
              </a:ext>
            </a:extLst>
          </p:cNvPr>
          <p:cNvSpPr>
            <a:spLocks noGrp="1"/>
          </p:cNvSpPr>
          <p:nvPr>
            <p:ph type="title"/>
          </p:nvPr>
        </p:nvSpPr>
        <p:spPr>
          <a:xfrm>
            <a:off x="611680" y="1306156"/>
            <a:ext cx="7886700" cy="699725"/>
          </a:xfrm>
          <a:prstGeom prst="rect">
            <a:avLst/>
          </a:prstGeom>
        </p:spPr>
        <p:txBody>
          <a:bodyPr/>
          <a:lstStyle/>
          <a:p>
            <a:r>
              <a:rPr lang="en-US" dirty="0"/>
              <a:t>Click to edit</a:t>
            </a:r>
          </a:p>
        </p:txBody>
      </p:sp>
      <p:pic>
        <p:nvPicPr>
          <p:cNvPr id="9" name="Picture 8">
            <a:extLst>
              <a:ext uri="{FF2B5EF4-FFF2-40B4-BE49-F238E27FC236}">
                <a16:creationId xmlns:a16="http://schemas.microsoft.com/office/drawing/2014/main" id="{E5E10EE0-3F33-814A-8366-B54B5977FB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52799"/>
            <a:ext cx="9144000" cy="1573618"/>
          </a:xfrm>
          <a:prstGeom prst="rect">
            <a:avLst/>
          </a:prstGeom>
          <a:effectLst>
            <a:outerShdw blurRad="50800" dist="38100" algn="l" rotWithShape="0">
              <a:prstClr val="black">
                <a:alpha val="40000"/>
              </a:prstClr>
            </a:outerShdw>
          </a:effectLst>
        </p:spPr>
      </p:pic>
      <p:sp>
        <p:nvSpPr>
          <p:cNvPr id="8" name="Title Placeholder 13">
            <a:extLst>
              <a:ext uri="{FF2B5EF4-FFF2-40B4-BE49-F238E27FC236}">
                <a16:creationId xmlns:a16="http://schemas.microsoft.com/office/drawing/2014/main" id="{5675D5BC-1546-45C3-ADCA-FB13DC1660FE}"/>
              </a:ext>
            </a:extLst>
          </p:cNvPr>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Tree>
    <p:custDataLst>
      <p:tags r:id="rId1"/>
    </p:custDataLst>
    <p:extLst>
      <p:ext uri="{BB962C8B-B14F-4D97-AF65-F5344CB8AC3E}">
        <p14:creationId xmlns:p14="http://schemas.microsoft.com/office/powerpoint/2010/main" val="168710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r="632"/>
          <a:stretch/>
        </p:blipFill>
        <p:spPr>
          <a:xfrm>
            <a:off x="-3" y="119913"/>
            <a:ext cx="9144003" cy="1573618"/>
          </a:xfrm>
          <a:prstGeom prst="rect">
            <a:avLst/>
          </a:prstGeom>
        </p:spPr>
      </p:pic>
      <p:sp>
        <p:nvSpPr>
          <p:cNvPr id="3" name="Content Placeholder 2"/>
          <p:cNvSpPr>
            <a:spLocks noGrp="1"/>
          </p:cNvSpPr>
          <p:nvPr>
            <p:ph idx="1"/>
          </p:nvPr>
        </p:nvSpPr>
        <p:spPr>
          <a:xfrm>
            <a:off x="628650" y="2036617"/>
            <a:ext cx="7886700" cy="4140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26D2CB40-E50C-4D3C-A796-5519001A4ED7}" type="slidenum">
              <a:rPr lang="en-US" smtClean="0"/>
              <a:t>‹#›</a:t>
            </a:fld>
            <a:endParaRPr lang="en-US"/>
          </a:p>
        </p:txBody>
      </p:sp>
      <p:sp>
        <p:nvSpPr>
          <p:cNvPr id="7" name="Title 5">
            <a:extLst>
              <a:ext uri="{FF2B5EF4-FFF2-40B4-BE49-F238E27FC236}">
                <a16:creationId xmlns:a16="http://schemas.microsoft.com/office/drawing/2014/main" id="{7939521F-3313-4E9F-91B3-21295D2A9AA0}"/>
              </a:ext>
            </a:extLst>
          </p:cNvPr>
          <p:cNvSpPr>
            <a:spLocks noGrp="1"/>
          </p:cNvSpPr>
          <p:nvPr userDrawn="1"/>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8" name="Title Placeholder 13">
            <a:extLst>
              <a:ext uri="{FF2B5EF4-FFF2-40B4-BE49-F238E27FC236}">
                <a16:creationId xmlns:a16="http://schemas.microsoft.com/office/drawing/2014/main" id="{65041A0C-3754-46A5-AFA8-D95EA72A73F0}"/>
              </a:ext>
            </a:extLst>
          </p:cNvPr>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Tree>
    <p:custDataLst>
      <p:tags r:id="rId1"/>
    </p:custDataLst>
    <p:extLst>
      <p:ext uri="{BB962C8B-B14F-4D97-AF65-F5344CB8AC3E}">
        <p14:creationId xmlns:p14="http://schemas.microsoft.com/office/powerpoint/2010/main" val="618671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50000">
              <a:schemeClr val="accent1">
                <a:lumMod val="50000"/>
              </a:schemeClr>
            </a:gs>
            <a:gs pos="100000">
              <a:schemeClr val="accent1">
                <a:lumMod val="50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2CB40-E50C-4D3C-A796-5519001A4ED7}" type="slidenum">
              <a:rPr lang="en-US" smtClean="0"/>
              <a:t>‹#›</a:t>
            </a:fld>
            <a:endParaRPr lang="en-US" dirty="0"/>
          </a:p>
        </p:txBody>
      </p:sp>
    </p:spTree>
    <p:extLst>
      <p:ext uri="{BB962C8B-B14F-4D97-AF65-F5344CB8AC3E}">
        <p14:creationId xmlns:p14="http://schemas.microsoft.com/office/powerpoint/2010/main" val="4943748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hf hdr="0" ftr="0" dt="0"/>
  <p:txStyles>
    <p:title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35835" y="4507760"/>
            <a:ext cx="8272329" cy="1487552"/>
          </a:xfrm>
        </p:spPr>
        <p:txBody>
          <a:bodyPr/>
          <a:lstStyle/>
          <a:p>
            <a:r>
              <a:rPr lang="en-US" sz="4200" dirty="0"/>
              <a:t>Use of Force and Control Tactics Training</a:t>
            </a:r>
          </a:p>
        </p:txBody>
      </p:sp>
    </p:spTree>
    <p:custDataLst>
      <p:tags r:id="rId1"/>
    </p:custDataLst>
    <p:extLst>
      <p:ext uri="{BB962C8B-B14F-4D97-AF65-F5344CB8AC3E}">
        <p14:creationId xmlns:p14="http://schemas.microsoft.com/office/powerpoint/2010/main" val="74120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10</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245430"/>
            <a:ext cx="8271510" cy="1948335"/>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200" b="1" dirty="0">
                <a:solidFill>
                  <a:srgbClr val="FFB600"/>
                </a:solidFill>
                <a:ea typeface="Cambria" charset="0"/>
                <a:sym typeface="Helvetica Neue"/>
              </a:rPr>
              <a:t>Section 508 (c) (1) - Use of force regarding escape</a:t>
            </a:r>
          </a:p>
          <a:p>
            <a:pPr marL="502920">
              <a:lnSpc>
                <a:spcPct val="100000"/>
              </a:lnSpc>
              <a:spcAft>
                <a:spcPts val="600"/>
              </a:spcAft>
              <a:buClr>
                <a:srgbClr val="FFB600"/>
              </a:buClr>
            </a:pPr>
            <a:r>
              <a:rPr lang="en-US" sz="2000" dirty="0">
                <a:latin typeface="Open Sans"/>
                <a:ea typeface="Open Sans"/>
                <a:cs typeface="Open Sans"/>
              </a:rPr>
              <a:t>A peace officer who has an arrested or convicted person in his/her custody is justified in the use of such force to prevent the escape of the person from custody as the officer would be justified in using under subsection (a) if the officer were arresting the person.</a:t>
            </a:r>
            <a:endParaRPr lang="en-US" sz="2000" dirty="0"/>
          </a:p>
        </p:txBody>
      </p:sp>
      <p:sp>
        <p:nvSpPr>
          <p:cNvPr id="6" name="Title 2">
            <a:extLst>
              <a:ext uri="{FF2B5EF4-FFF2-40B4-BE49-F238E27FC236}">
                <a16:creationId xmlns:a16="http://schemas.microsoft.com/office/drawing/2014/main" id="{7C22F68E-60AC-4774-B42B-2CC0802ED3E5}"/>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
        <p:nvSpPr>
          <p:cNvPr id="10" name="Shape 375">
            <a:extLst>
              <a:ext uri="{FF2B5EF4-FFF2-40B4-BE49-F238E27FC236}">
                <a16:creationId xmlns:a16="http://schemas.microsoft.com/office/drawing/2014/main" id="{2A70873F-1714-4F6B-B848-81F0076181B5}"/>
              </a:ext>
            </a:extLst>
          </p:cNvPr>
          <p:cNvSpPr txBox="1">
            <a:spLocks/>
          </p:cNvSpPr>
          <p:nvPr/>
        </p:nvSpPr>
        <p:spPr>
          <a:xfrm>
            <a:off x="628650" y="4438142"/>
            <a:ext cx="8309610" cy="1717871"/>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tx1"/>
              </a:buClr>
              <a:buSzPct val="110000"/>
              <a:buFont typeface="Arial" panose="020B0604020202020204" pitchFamily="34" charset="0"/>
              <a:buNone/>
            </a:pPr>
            <a:r>
              <a:rPr lang="en-US" sz="2200" b="1" dirty="0">
                <a:solidFill>
                  <a:srgbClr val="FFB600"/>
                </a:solidFill>
                <a:ea typeface="Cambria" charset="0"/>
                <a:sym typeface="Helvetica Neue"/>
              </a:rPr>
              <a:t>Section 508 (c) (2) - Use of force regarding escape</a:t>
            </a:r>
          </a:p>
          <a:p>
            <a:pPr marL="502920">
              <a:lnSpc>
                <a:spcPct val="100000"/>
              </a:lnSpc>
              <a:spcAft>
                <a:spcPts val="600"/>
              </a:spcAft>
              <a:buClr>
                <a:srgbClr val="FFB600"/>
              </a:buClr>
            </a:pPr>
            <a:r>
              <a:rPr lang="en-US" sz="1900" dirty="0">
                <a:latin typeface="Open Sans"/>
                <a:ea typeface="Open Sans"/>
                <a:cs typeface="Open Sans"/>
              </a:rPr>
              <a:t>A peace officer is justified in the use of such force, including deadly force, which the officer believes to be necessary to prevent the escape from a correctional institution of a person whom the officer believes to be lawfully detained in such institution under sentence for an offense or awaiting trial or commitment for an offense.</a:t>
            </a:r>
          </a:p>
          <a:p>
            <a:pPr marL="274320" indent="0">
              <a:lnSpc>
                <a:spcPct val="100000"/>
              </a:lnSpc>
              <a:buClr>
                <a:srgbClr val="FFB600"/>
              </a:buClr>
              <a:buNone/>
            </a:pPr>
            <a:endParaRPr lang="en-US" sz="1600" dirty="0"/>
          </a:p>
        </p:txBody>
      </p:sp>
    </p:spTree>
    <p:custDataLst>
      <p:tags r:id="rId1"/>
    </p:custDataLst>
    <p:extLst>
      <p:ext uri="{BB962C8B-B14F-4D97-AF65-F5344CB8AC3E}">
        <p14:creationId xmlns:p14="http://schemas.microsoft.com/office/powerpoint/2010/main" val="383761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3F788F-F4BA-477E-B2A1-AF7016F193E9}"/>
              </a:ext>
            </a:extLst>
          </p:cNvPr>
          <p:cNvSpPr>
            <a:spLocks noGrp="1"/>
          </p:cNvSpPr>
          <p:nvPr>
            <p:ph idx="1"/>
          </p:nvPr>
        </p:nvSpPr>
        <p:spPr/>
        <p:txBody>
          <a:bodyPr>
            <a:normAutofit/>
          </a:bodyPr>
          <a:lstStyle/>
          <a:p>
            <a:pPr>
              <a:buClr>
                <a:srgbClr val="FFB600"/>
              </a:buClr>
            </a:pPr>
            <a:r>
              <a:rPr lang="en-US" dirty="0"/>
              <a:t>Does your department have a current use of force policy?</a:t>
            </a:r>
          </a:p>
          <a:p>
            <a:pPr>
              <a:buClr>
                <a:srgbClr val="FFB600"/>
              </a:buClr>
            </a:pPr>
            <a:r>
              <a:rPr lang="en-US" dirty="0"/>
              <a:t>Does your department have current arrest policies?</a:t>
            </a:r>
          </a:p>
          <a:p>
            <a:pPr>
              <a:buClr>
                <a:srgbClr val="FFB600"/>
              </a:buClr>
            </a:pPr>
            <a:r>
              <a:rPr lang="en-US" dirty="0"/>
              <a:t>What actions are acceptable?</a:t>
            </a:r>
          </a:p>
          <a:p>
            <a:pPr>
              <a:buClr>
                <a:srgbClr val="FFB600"/>
              </a:buClr>
            </a:pPr>
            <a:r>
              <a:rPr lang="en-US" dirty="0"/>
              <a:t>What actions are unacceptable?</a:t>
            </a:r>
          </a:p>
          <a:p>
            <a:pPr>
              <a:buClr>
                <a:srgbClr val="FFB600"/>
              </a:buClr>
            </a:pPr>
            <a:r>
              <a:rPr lang="en-US" dirty="0"/>
              <a:t>Are </a:t>
            </a:r>
            <a:r>
              <a:rPr lang="en-US" b="1" dirty="0"/>
              <a:t>ALL</a:t>
            </a:r>
            <a:r>
              <a:rPr lang="en-US" dirty="0"/>
              <a:t> officers aware of and familiar with these policies?</a:t>
            </a:r>
          </a:p>
          <a:p>
            <a:pPr lvl="1">
              <a:buClr>
                <a:srgbClr val="FFB600"/>
              </a:buClr>
            </a:pPr>
            <a:endParaRPr lang="en-US" dirty="0"/>
          </a:p>
        </p:txBody>
      </p:sp>
      <p:sp>
        <p:nvSpPr>
          <p:cNvPr id="4" name="Slide Number Placeholder 3">
            <a:extLst>
              <a:ext uri="{FF2B5EF4-FFF2-40B4-BE49-F238E27FC236}">
                <a16:creationId xmlns:a16="http://schemas.microsoft.com/office/drawing/2014/main" id="{09B5E487-A888-478A-AE59-2A569186DBE7}"/>
              </a:ext>
            </a:extLst>
          </p:cNvPr>
          <p:cNvSpPr>
            <a:spLocks noGrp="1"/>
          </p:cNvSpPr>
          <p:nvPr>
            <p:ph type="sldNum" sz="quarter" idx="12"/>
          </p:nvPr>
        </p:nvSpPr>
        <p:spPr/>
        <p:txBody>
          <a:bodyPr/>
          <a:lstStyle/>
          <a:p>
            <a:fld id="{26D2CB40-E50C-4D3C-A796-5519001A4ED7}" type="slidenum">
              <a:rPr lang="en-US" smtClean="0"/>
              <a:t>11</a:t>
            </a:fld>
            <a:endParaRPr lang="en-US" dirty="0"/>
          </a:p>
        </p:txBody>
      </p:sp>
      <p:sp>
        <p:nvSpPr>
          <p:cNvPr id="6" name="Title 5">
            <a:extLst>
              <a:ext uri="{FF2B5EF4-FFF2-40B4-BE49-F238E27FC236}">
                <a16:creationId xmlns:a16="http://schemas.microsoft.com/office/drawing/2014/main" id="{E8B2230A-4BA1-4589-A929-5716FBFC3331}"/>
              </a:ext>
            </a:extLst>
          </p:cNvPr>
          <p:cNvSpPr>
            <a:spLocks noGrp="1"/>
          </p:cNvSpPr>
          <p:nvPr>
            <p:ph type="title"/>
          </p:nvPr>
        </p:nvSpPr>
        <p:spPr/>
        <p:txBody>
          <a:bodyPr/>
          <a:lstStyle/>
          <a:p>
            <a:r>
              <a:rPr lang="en-US" b="1" dirty="0"/>
              <a:t>Review Department Policy</a:t>
            </a:r>
          </a:p>
        </p:txBody>
      </p:sp>
    </p:spTree>
    <p:custDataLst>
      <p:tags r:id="rId1"/>
    </p:custDataLst>
    <p:extLst>
      <p:ext uri="{BB962C8B-B14F-4D97-AF65-F5344CB8AC3E}">
        <p14:creationId xmlns:p14="http://schemas.microsoft.com/office/powerpoint/2010/main" val="239663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12</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506408"/>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ea typeface="+mn-lt"/>
                <a:cs typeface="+mn-lt"/>
              </a:rPr>
              <a:t>Ethically Justified</a:t>
            </a:r>
            <a:endParaRPr lang="en-US" sz="3300" dirty="0">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661920"/>
            <a:ext cx="7886700" cy="1937789"/>
          </a:xfrm>
          <a:prstGeom prst="rect">
            <a:avLst/>
          </a:prstGeom>
          <a:solidFill>
            <a:srgbClr val="FFB600"/>
          </a:solidFill>
        </p:spPr>
        <p:txBody>
          <a:bodyPr lIns="91425" tIns="91425" rIns="91425" bIns="91425" anchor="t" anchorCtr="0">
            <a:noAutofit/>
          </a:bodyPr>
          <a:lstStyle/>
          <a:p>
            <a:pPr marL="0" indent="0" algn="ctr">
              <a:lnSpc>
                <a:spcPct val="100000"/>
              </a:lnSpc>
              <a:spcBef>
                <a:spcPts val="0"/>
              </a:spcBef>
              <a:buClr>
                <a:srgbClr val="FFB600"/>
              </a:buClr>
              <a:buSzPct val="110000"/>
              <a:buNone/>
            </a:pPr>
            <a:r>
              <a:rPr lang="en-US" sz="3600" b="1" dirty="0">
                <a:solidFill>
                  <a:srgbClr val="002060"/>
                </a:solidFill>
                <a:cs typeface="Calibri"/>
              </a:rPr>
              <a:t>The conscious consideration of circumstances surrounding</a:t>
            </a:r>
          </a:p>
          <a:p>
            <a:pPr marL="0" indent="0" algn="ctr">
              <a:lnSpc>
                <a:spcPct val="100000"/>
              </a:lnSpc>
              <a:spcBef>
                <a:spcPts val="0"/>
              </a:spcBef>
              <a:buClr>
                <a:srgbClr val="FFB600"/>
              </a:buClr>
              <a:buSzPct val="110000"/>
              <a:buNone/>
            </a:pPr>
            <a:r>
              <a:rPr lang="en-US" sz="3600" b="1" dirty="0">
                <a:solidFill>
                  <a:srgbClr val="002060"/>
                </a:solidFill>
                <a:cs typeface="Calibri"/>
              </a:rPr>
              <a:t> the situation at hand.</a:t>
            </a:r>
          </a:p>
          <a:p>
            <a:pPr marL="0" indent="0" algn="ctr">
              <a:lnSpc>
                <a:spcPct val="115000"/>
              </a:lnSpc>
              <a:spcBef>
                <a:spcPts val="0"/>
              </a:spcBef>
              <a:buClr>
                <a:schemeClr val="tx1"/>
              </a:buClr>
              <a:buSzPct val="110000"/>
              <a:buNone/>
            </a:pPr>
            <a:endParaRPr lang="en-US" dirty="0"/>
          </a:p>
          <a:p>
            <a:pPr marL="0" indent="0" algn="ctr">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343955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4265119" y="4907901"/>
            <a:ext cx="3937000" cy="470721"/>
          </a:xfrm>
          <a:solidFill>
            <a:srgbClr val="FFB600"/>
          </a:solidFill>
        </p:spPr>
        <p:txBody>
          <a:bodyPr>
            <a:normAutofit/>
          </a:bodyPr>
          <a:lstStyle/>
          <a:p>
            <a:pPr marL="0" indent="0" algn="ctr">
              <a:lnSpc>
                <a:spcPct val="100000"/>
              </a:lnSpc>
              <a:buNone/>
            </a:pPr>
            <a:r>
              <a:rPr lang="en-US" sz="2300" b="1" dirty="0">
                <a:solidFill>
                  <a:srgbClr val="193764"/>
                </a:solidFill>
              </a:rPr>
              <a:t>Relationship Management</a:t>
            </a:r>
            <a:endParaRPr lang="en-US" sz="23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198783" y="1458081"/>
            <a:ext cx="8746433"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000" b="1" dirty="0"/>
              <a:t>Emotional Intelligence</a:t>
            </a:r>
          </a:p>
        </p:txBody>
      </p:sp>
      <p:sp>
        <p:nvSpPr>
          <p:cNvPr id="10" name="Content Placeholder 6">
            <a:extLst>
              <a:ext uri="{FF2B5EF4-FFF2-40B4-BE49-F238E27FC236}">
                <a16:creationId xmlns:a16="http://schemas.microsoft.com/office/drawing/2014/main" id="{189FA3C1-2CDD-F04F-9193-3648537917DC}"/>
              </a:ext>
            </a:extLst>
          </p:cNvPr>
          <p:cNvSpPr txBox="1">
            <a:spLocks/>
          </p:cNvSpPr>
          <p:nvPr/>
        </p:nvSpPr>
        <p:spPr>
          <a:xfrm>
            <a:off x="807260" y="2650264"/>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Self Awareness</a:t>
            </a:r>
            <a:endParaRPr lang="en-US" sz="2300" dirty="0">
              <a:solidFill>
                <a:srgbClr val="FFB600"/>
              </a:solidFill>
            </a:endParaRPr>
          </a:p>
        </p:txBody>
      </p:sp>
      <p:sp>
        <p:nvSpPr>
          <p:cNvPr id="11" name="Content Placeholder 6">
            <a:extLst>
              <a:ext uri="{FF2B5EF4-FFF2-40B4-BE49-F238E27FC236}">
                <a16:creationId xmlns:a16="http://schemas.microsoft.com/office/drawing/2014/main" id="{D741F818-E948-9D43-9A1F-C22716F442F5}"/>
              </a:ext>
            </a:extLst>
          </p:cNvPr>
          <p:cNvSpPr txBox="1">
            <a:spLocks/>
          </p:cNvSpPr>
          <p:nvPr/>
        </p:nvSpPr>
        <p:spPr>
          <a:xfrm>
            <a:off x="2018529" y="3422600"/>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Self Management</a:t>
            </a:r>
            <a:endParaRPr lang="en-US" sz="2300" dirty="0">
              <a:solidFill>
                <a:srgbClr val="FFB600"/>
              </a:solidFill>
            </a:endParaRPr>
          </a:p>
        </p:txBody>
      </p:sp>
      <p:sp>
        <p:nvSpPr>
          <p:cNvPr id="12" name="Content Placeholder 6">
            <a:extLst>
              <a:ext uri="{FF2B5EF4-FFF2-40B4-BE49-F238E27FC236}">
                <a16:creationId xmlns:a16="http://schemas.microsoft.com/office/drawing/2014/main" id="{BEADD55F-DA51-E441-A11E-F9C20E6FE93A}"/>
              </a:ext>
            </a:extLst>
          </p:cNvPr>
          <p:cNvSpPr txBox="1">
            <a:spLocks/>
          </p:cNvSpPr>
          <p:nvPr/>
        </p:nvSpPr>
        <p:spPr>
          <a:xfrm>
            <a:off x="3070191" y="4135565"/>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Social Awareness</a:t>
            </a:r>
            <a:endParaRPr lang="en-US" sz="2300" dirty="0">
              <a:solidFill>
                <a:srgbClr val="FFB600"/>
              </a:solidFill>
            </a:endParaRPr>
          </a:p>
        </p:txBody>
      </p:sp>
    </p:spTree>
    <p:custDataLst>
      <p:tags r:id="rId1"/>
    </p:custDataLst>
    <p:extLst>
      <p:ext uri="{BB962C8B-B14F-4D97-AF65-F5344CB8AC3E}">
        <p14:creationId xmlns:p14="http://schemas.microsoft.com/office/powerpoint/2010/main" val="329480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22701"/>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Contact Maturity</a:t>
            </a:r>
            <a:endParaRPr lang="en-US" sz="3500"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654787"/>
            <a:ext cx="7886700" cy="2481440"/>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dirty="0">
                <a:cs typeface="Calibri"/>
              </a:rPr>
              <a:t>What’s really going on here</a:t>
            </a:r>
          </a:p>
          <a:p>
            <a:pPr marL="342900" indent="-342900">
              <a:lnSpc>
                <a:spcPct val="100000"/>
              </a:lnSpc>
              <a:spcAft>
                <a:spcPts val="600"/>
              </a:spcAft>
              <a:buClr>
                <a:srgbClr val="FFB600"/>
              </a:buClr>
              <a:buFont typeface="Arial"/>
              <a:buChar char="•"/>
            </a:pPr>
            <a:r>
              <a:rPr lang="en-US" dirty="0">
                <a:cs typeface="Calibri"/>
              </a:rPr>
              <a:t>What’s going on internally with the person</a:t>
            </a:r>
          </a:p>
          <a:p>
            <a:pPr marL="342900" indent="-342900">
              <a:lnSpc>
                <a:spcPct val="100000"/>
              </a:lnSpc>
              <a:spcAft>
                <a:spcPts val="600"/>
              </a:spcAft>
              <a:buClr>
                <a:srgbClr val="FFB600"/>
              </a:buClr>
              <a:buFont typeface="Arial"/>
              <a:buChar char="•"/>
            </a:pPr>
            <a:r>
              <a:rPr lang="en-US" dirty="0">
                <a:cs typeface="Calibri"/>
              </a:rPr>
              <a:t>Avoid authoritarian action</a:t>
            </a:r>
          </a:p>
          <a:p>
            <a:pPr>
              <a:lnSpc>
                <a:spcPct val="100000"/>
              </a:lnSpc>
              <a:spcBef>
                <a:spcPts val="0"/>
              </a:spcBef>
              <a:spcAft>
                <a:spcPts val="1800"/>
              </a:spcAft>
              <a:buClr>
                <a:srgbClr val="FFB600"/>
              </a:buClr>
              <a:buSzPct val="110000"/>
            </a:pPr>
            <a:endParaRPr lang="en-US" dirty="0"/>
          </a:p>
          <a:p>
            <a:pPr>
              <a:lnSpc>
                <a:spcPct val="115000"/>
              </a:lnSpc>
              <a:spcBef>
                <a:spcPts val="0"/>
              </a:spcBef>
              <a:buClr>
                <a:schemeClr val="tx1"/>
              </a:buClr>
              <a:buSzPct val="110000"/>
            </a:pPr>
            <a:endParaRPr lang="en-US" dirty="0"/>
          </a:p>
          <a:p>
            <a:pPr marL="0" indent="0">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196570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F25381-98B2-4830-88F1-B03EE63E5AD5}"/>
              </a:ext>
            </a:extLst>
          </p:cNvPr>
          <p:cNvSpPr>
            <a:spLocks noGrp="1"/>
          </p:cNvSpPr>
          <p:nvPr>
            <p:ph idx="1"/>
          </p:nvPr>
        </p:nvSpPr>
        <p:spPr>
          <a:xfrm>
            <a:off x="628650" y="2664464"/>
            <a:ext cx="7886700" cy="3526786"/>
          </a:xfrm>
        </p:spPr>
        <p:txBody>
          <a:bodyPr/>
          <a:lstStyle/>
          <a:p>
            <a:pPr>
              <a:buClr>
                <a:srgbClr val="FFB600"/>
              </a:buClr>
            </a:pPr>
            <a:r>
              <a:rPr lang="en-US" dirty="0"/>
              <a:t>Title 42 US Code § 1983</a:t>
            </a:r>
          </a:p>
          <a:p>
            <a:pPr>
              <a:buClr>
                <a:srgbClr val="FFB600"/>
              </a:buClr>
            </a:pPr>
            <a:r>
              <a:rPr lang="en-US" dirty="0"/>
              <a:t>Facts to be proven in a civil action:</a:t>
            </a:r>
          </a:p>
          <a:p>
            <a:pPr marL="914400" lvl="1" indent="-457200">
              <a:buClr>
                <a:srgbClr val="FFB600"/>
              </a:buClr>
              <a:buFont typeface="+mj-lt"/>
              <a:buAutoNum type="arabicPeriod"/>
            </a:pPr>
            <a:r>
              <a:rPr lang="en-US" dirty="0"/>
              <a:t>The defendant had a duty; </a:t>
            </a:r>
          </a:p>
          <a:p>
            <a:pPr marL="914400" lvl="1" indent="-457200">
              <a:buClr>
                <a:srgbClr val="FFB600"/>
              </a:buClr>
              <a:buFont typeface="+mj-lt"/>
              <a:buAutoNum type="arabicPeriod"/>
            </a:pPr>
            <a:r>
              <a:rPr lang="en-US" dirty="0"/>
              <a:t>The defendant breached that duty; </a:t>
            </a:r>
          </a:p>
          <a:p>
            <a:pPr marL="914400" lvl="1" indent="-457200">
              <a:buClr>
                <a:srgbClr val="FFB600"/>
              </a:buClr>
              <a:buFont typeface="+mj-lt"/>
              <a:buAutoNum type="arabicPeriod"/>
            </a:pPr>
            <a:r>
              <a:rPr lang="en-US" dirty="0"/>
              <a:t>There was a causal connection between the breach of the duty and the injury; and</a:t>
            </a:r>
          </a:p>
          <a:p>
            <a:pPr marL="914400" lvl="1" indent="-457200">
              <a:buClr>
                <a:srgbClr val="FFB600"/>
              </a:buClr>
              <a:buFont typeface="+mj-lt"/>
              <a:buAutoNum type="arabicPeriod"/>
            </a:pPr>
            <a:r>
              <a:rPr lang="en-US" dirty="0"/>
              <a:t>The injury to the plaintiff resulted from that breach. </a:t>
            </a:r>
          </a:p>
        </p:txBody>
      </p:sp>
      <p:sp>
        <p:nvSpPr>
          <p:cNvPr id="3" name="Slide Number Placeholder 2">
            <a:extLst>
              <a:ext uri="{FF2B5EF4-FFF2-40B4-BE49-F238E27FC236}">
                <a16:creationId xmlns:a16="http://schemas.microsoft.com/office/drawing/2014/main" id="{6E27DC50-08C0-4628-878B-3248D6961EFD}"/>
              </a:ext>
            </a:extLst>
          </p:cNvPr>
          <p:cNvSpPr>
            <a:spLocks noGrp="1"/>
          </p:cNvSpPr>
          <p:nvPr>
            <p:ph type="sldNum" sz="quarter" idx="12"/>
          </p:nvPr>
        </p:nvSpPr>
        <p:spPr/>
        <p:txBody>
          <a:bodyPr/>
          <a:lstStyle/>
          <a:p>
            <a:fld id="{26D2CB40-E50C-4D3C-A796-5519001A4ED7}" type="slidenum">
              <a:rPr lang="en-US" smtClean="0"/>
              <a:t>15</a:t>
            </a:fld>
            <a:endParaRPr lang="en-US" dirty="0"/>
          </a:p>
        </p:txBody>
      </p:sp>
      <p:sp>
        <p:nvSpPr>
          <p:cNvPr id="4" name="Title 3">
            <a:extLst>
              <a:ext uri="{FF2B5EF4-FFF2-40B4-BE49-F238E27FC236}">
                <a16:creationId xmlns:a16="http://schemas.microsoft.com/office/drawing/2014/main" id="{28A7DF98-811B-423F-94C6-424D0DC536A9}"/>
              </a:ext>
            </a:extLst>
          </p:cNvPr>
          <p:cNvSpPr>
            <a:spLocks noGrp="1"/>
          </p:cNvSpPr>
          <p:nvPr>
            <p:ph type="title"/>
          </p:nvPr>
        </p:nvSpPr>
        <p:spPr>
          <a:xfrm>
            <a:off x="628650" y="1412189"/>
            <a:ext cx="7886700" cy="699725"/>
          </a:xfrm>
        </p:spPr>
        <p:txBody>
          <a:bodyPr/>
          <a:lstStyle/>
          <a:p>
            <a:r>
              <a:rPr lang="en-US" b="1" dirty="0"/>
              <a:t>Civil Liability</a:t>
            </a:r>
          </a:p>
        </p:txBody>
      </p:sp>
    </p:spTree>
    <p:custDataLst>
      <p:tags r:id="rId1"/>
    </p:custDataLst>
    <p:extLst>
      <p:ext uri="{BB962C8B-B14F-4D97-AF65-F5344CB8AC3E}">
        <p14:creationId xmlns:p14="http://schemas.microsoft.com/office/powerpoint/2010/main" val="155526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4D3A3-FC40-47CD-AAA8-16C13F9D0EBD}"/>
              </a:ext>
            </a:extLst>
          </p:cNvPr>
          <p:cNvSpPr>
            <a:spLocks noGrp="1"/>
          </p:cNvSpPr>
          <p:nvPr>
            <p:ph idx="1"/>
          </p:nvPr>
        </p:nvSpPr>
        <p:spPr>
          <a:xfrm>
            <a:off x="628650" y="2922499"/>
            <a:ext cx="7886700" cy="1538665"/>
          </a:xfrm>
          <a:solidFill>
            <a:srgbClr val="FFB600"/>
          </a:solidFill>
        </p:spPr>
        <p:txBody>
          <a:bodyPr/>
          <a:lstStyle/>
          <a:p>
            <a:pPr marL="0" indent="0" algn="ctr">
              <a:buNone/>
            </a:pPr>
            <a:r>
              <a:rPr lang="en-US" b="1" dirty="0">
                <a:solidFill>
                  <a:srgbClr val="002060"/>
                </a:solidFill>
              </a:rPr>
              <a:t>Vicarious liability is a situation in which one party is held partly responsible for the unlawful actions of a third party</a:t>
            </a:r>
            <a:r>
              <a:rPr lang="en-US" dirty="0">
                <a:solidFill>
                  <a:srgbClr val="002060"/>
                </a:solidFill>
              </a:rPr>
              <a:t>.</a:t>
            </a:r>
          </a:p>
          <a:p>
            <a:pPr marL="0" indent="0">
              <a:buNone/>
            </a:pPr>
            <a:endParaRPr lang="en-US" dirty="0">
              <a:solidFill>
                <a:srgbClr val="002060"/>
              </a:solidFill>
            </a:endParaRPr>
          </a:p>
        </p:txBody>
      </p:sp>
      <p:sp>
        <p:nvSpPr>
          <p:cNvPr id="3" name="Slide Number Placeholder 2">
            <a:extLst>
              <a:ext uri="{FF2B5EF4-FFF2-40B4-BE49-F238E27FC236}">
                <a16:creationId xmlns:a16="http://schemas.microsoft.com/office/drawing/2014/main" id="{A912184B-9532-4E64-8EC8-144D56E56B56}"/>
              </a:ext>
            </a:extLst>
          </p:cNvPr>
          <p:cNvSpPr>
            <a:spLocks noGrp="1"/>
          </p:cNvSpPr>
          <p:nvPr>
            <p:ph type="sldNum" sz="quarter" idx="12"/>
          </p:nvPr>
        </p:nvSpPr>
        <p:spPr/>
        <p:txBody>
          <a:bodyPr/>
          <a:lstStyle/>
          <a:p>
            <a:fld id="{26D2CB40-E50C-4D3C-A796-5519001A4ED7}" type="slidenum">
              <a:rPr lang="en-US" smtClean="0"/>
              <a:t>16</a:t>
            </a:fld>
            <a:endParaRPr lang="en-US" dirty="0"/>
          </a:p>
        </p:txBody>
      </p:sp>
      <p:sp>
        <p:nvSpPr>
          <p:cNvPr id="4" name="Title 3">
            <a:extLst>
              <a:ext uri="{FF2B5EF4-FFF2-40B4-BE49-F238E27FC236}">
                <a16:creationId xmlns:a16="http://schemas.microsoft.com/office/drawing/2014/main" id="{244458A0-9D56-49BF-8D4E-4447BB3AD885}"/>
              </a:ext>
            </a:extLst>
          </p:cNvPr>
          <p:cNvSpPr>
            <a:spLocks noGrp="1"/>
          </p:cNvSpPr>
          <p:nvPr>
            <p:ph type="title"/>
          </p:nvPr>
        </p:nvSpPr>
        <p:spPr>
          <a:xfrm>
            <a:off x="611680" y="1456629"/>
            <a:ext cx="7886700" cy="562671"/>
          </a:xfrm>
        </p:spPr>
        <p:txBody>
          <a:bodyPr/>
          <a:lstStyle/>
          <a:p>
            <a:r>
              <a:rPr lang="en-US" b="1" dirty="0"/>
              <a:t>Vicarious Liability</a:t>
            </a:r>
          </a:p>
        </p:txBody>
      </p:sp>
    </p:spTree>
    <p:custDataLst>
      <p:tags r:id="rId1"/>
    </p:custDataLst>
    <p:extLst>
      <p:ext uri="{BB962C8B-B14F-4D97-AF65-F5344CB8AC3E}">
        <p14:creationId xmlns:p14="http://schemas.microsoft.com/office/powerpoint/2010/main" val="385475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A5F8BC-202B-4D13-91CB-F019FFB83337}"/>
              </a:ext>
            </a:extLst>
          </p:cNvPr>
          <p:cNvSpPr>
            <a:spLocks noGrp="1"/>
          </p:cNvSpPr>
          <p:nvPr>
            <p:ph type="sldNum" sz="quarter" idx="12"/>
          </p:nvPr>
        </p:nvSpPr>
        <p:spPr/>
        <p:txBody>
          <a:bodyPr/>
          <a:lstStyle/>
          <a:p>
            <a:fld id="{26D2CB40-E50C-4D3C-A796-5519001A4ED7}" type="slidenum">
              <a:rPr lang="en-US" smtClean="0"/>
              <a:t>17</a:t>
            </a:fld>
            <a:endParaRPr lang="en-US" dirty="0"/>
          </a:p>
        </p:txBody>
      </p:sp>
      <p:sp>
        <p:nvSpPr>
          <p:cNvPr id="8" name="Title 2">
            <a:extLst>
              <a:ext uri="{FF2B5EF4-FFF2-40B4-BE49-F238E27FC236}">
                <a16:creationId xmlns:a16="http://schemas.microsoft.com/office/drawing/2014/main" id="{647DBDEE-F95C-0042-8325-A2B0981A6E6A}"/>
              </a:ext>
            </a:extLst>
          </p:cNvPr>
          <p:cNvSpPr txBox="1">
            <a:spLocks/>
          </p:cNvSpPr>
          <p:nvPr/>
        </p:nvSpPr>
        <p:spPr>
          <a:xfrm>
            <a:off x="628650" y="1497094"/>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500" b="1" dirty="0"/>
              <a:t>Duty to Intervene</a:t>
            </a:r>
          </a:p>
        </p:txBody>
      </p:sp>
      <p:sp>
        <p:nvSpPr>
          <p:cNvPr id="10" name="Rectangle 9">
            <a:extLst>
              <a:ext uri="{FF2B5EF4-FFF2-40B4-BE49-F238E27FC236}">
                <a16:creationId xmlns:a16="http://schemas.microsoft.com/office/drawing/2014/main" id="{2D1617D3-1B31-9F40-B4DC-8950D3DFE165}"/>
              </a:ext>
            </a:extLst>
          </p:cNvPr>
          <p:cNvSpPr/>
          <p:nvPr/>
        </p:nvSpPr>
        <p:spPr>
          <a:xfrm>
            <a:off x="846079" y="2710398"/>
            <a:ext cx="7457090" cy="24278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05D0D0-F509-8F41-8081-40AE3AE765C5}"/>
              </a:ext>
            </a:extLst>
          </p:cNvPr>
          <p:cNvSpPr/>
          <p:nvPr/>
        </p:nvSpPr>
        <p:spPr>
          <a:xfrm>
            <a:off x="969580" y="3037780"/>
            <a:ext cx="7204841" cy="1785104"/>
          </a:xfrm>
          <a:prstGeom prst="rect">
            <a:avLst/>
          </a:prstGeom>
        </p:spPr>
        <p:txBody>
          <a:bodyPr wrap="square">
            <a:spAutoFit/>
          </a:bodyPr>
          <a:lstStyle/>
          <a:p>
            <a:pPr algn="ctr"/>
            <a:r>
              <a:rPr lang="en-US" sz="2200" b="1" dirty="0">
                <a:solidFill>
                  <a:srgbClr val="193764"/>
                </a:solidFill>
                <a:latin typeface="Arial" panose="020B0604020202020204" pitchFamily="34" charset="0"/>
                <a:cs typeface="Arial" panose="020B0604020202020204" pitchFamily="34" charset="0"/>
              </a:rPr>
              <a:t>A police officer is under a duty to intercede and prevent fellow officers from subjecting a citizen to excessive force and, may be held liable for his failure to do so if he observes the use of force and has sufficient time to act to prevent it.</a:t>
            </a:r>
          </a:p>
        </p:txBody>
      </p:sp>
      <p:cxnSp>
        <p:nvCxnSpPr>
          <p:cNvPr id="12" name="Straight Connector 11">
            <a:extLst>
              <a:ext uri="{FF2B5EF4-FFF2-40B4-BE49-F238E27FC236}">
                <a16:creationId xmlns:a16="http://schemas.microsoft.com/office/drawing/2014/main" id="{B896570E-6FF6-CF41-9523-764CF3077084}"/>
              </a:ext>
            </a:extLst>
          </p:cNvPr>
          <p:cNvCxnSpPr>
            <a:cxnSpLocks/>
          </p:cNvCxnSpPr>
          <p:nvPr/>
        </p:nvCxnSpPr>
        <p:spPr>
          <a:xfrm>
            <a:off x="848444" y="2701210"/>
            <a:ext cx="745236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0F36CF-F540-2541-873F-7B64AA062717}"/>
              </a:ext>
            </a:extLst>
          </p:cNvPr>
          <p:cNvCxnSpPr>
            <a:cxnSpLocks/>
          </p:cNvCxnSpPr>
          <p:nvPr/>
        </p:nvCxnSpPr>
        <p:spPr>
          <a:xfrm>
            <a:off x="848217" y="5143046"/>
            <a:ext cx="7461282"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BFDC7EC0-78C8-9740-B05D-17223EF430FF}"/>
              </a:ext>
            </a:extLst>
          </p:cNvPr>
          <p:cNvSpPr txBox="1">
            <a:spLocks/>
          </p:cNvSpPr>
          <p:nvPr/>
        </p:nvSpPr>
        <p:spPr>
          <a:xfrm>
            <a:off x="4344594" y="2345369"/>
            <a:ext cx="454813" cy="90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dirty="0">
                <a:solidFill>
                  <a:srgbClr val="FFB600"/>
                </a:solidFill>
              </a:rPr>
              <a:t>“</a:t>
            </a:r>
          </a:p>
        </p:txBody>
      </p:sp>
      <p:sp>
        <p:nvSpPr>
          <p:cNvPr id="19" name="Content Placeholder 5">
            <a:extLst>
              <a:ext uri="{FF2B5EF4-FFF2-40B4-BE49-F238E27FC236}">
                <a16:creationId xmlns:a16="http://schemas.microsoft.com/office/drawing/2014/main" id="{04590003-3CAE-8444-9C33-306606E49129}"/>
              </a:ext>
            </a:extLst>
          </p:cNvPr>
          <p:cNvSpPr txBox="1">
            <a:spLocks/>
          </p:cNvSpPr>
          <p:nvPr/>
        </p:nvSpPr>
        <p:spPr>
          <a:xfrm>
            <a:off x="4344594" y="4801311"/>
            <a:ext cx="454813" cy="90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dirty="0">
                <a:solidFill>
                  <a:srgbClr val="FFB600"/>
                </a:solidFill>
              </a:rPr>
              <a:t>”</a:t>
            </a:r>
          </a:p>
        </p:txBody>
      </p:sp>
      <p:sp>
        <p:nvSpPr>
          <p:cNvPr id="6" name="Content Placeholder 5">
            <a:extLst>
              <a:ext uri="{FF2B5EF4-FFF2-40B4-BE49-F238E27FC236}">
                <a16:creationId xmlns:a16="http://schemas.microsoft.com/office/drawing/2014/main" id="{F90E1056-AAD5-4729-963E-79F0F5528CF2}"/>
              </a:ext>
            </a:extLst>
          </p:cNvPr>
          <p:cNvSpPr>
            <a:spLocks noGrp="1"/>
          </p:cNvSpPr>
          <p:nvPr>
            <p:ph idx="1"/>
          </p:nvPr>
        </p:nvSpPr>
        <p:spPr>
          <a:xfrm>
            <a:off x="2039664" y="5586936"/>
            <a:ext cx="5064672" cy="674715"/>
          </a:xfrm>
        </p:spPr>
        <p:txBody>
          <a:bodyPr>
            <a:normAutofit/>
          </a:bodyPr>
          <a:lstStyle/>
          <a:p>
            <a:pPr marL="0" indent="0" algn="ctr">
              <a:lnSpc>
                <a:spcPct val="100000"/>
              </a:lnSpc>
              <a:spcBef>
                <a:spcPts val="0"/>
              </a:spcBef>
              <a:buNone/>
            </a:pPr>
            <a:r>
              <a:rPr lang="en-US" sz="1600" i="1" dirty="0"/>
              <a:t>Figueroa v. Mazza </a:t>
            </a:r>
            <a:br>
              <a:rPr lang="en-US" sz="1600" i="1" dirty="0"/>
            </a:br>
            <a:r>
              <a:rPr lang="en-US" sz="1600" dirty="0"/>
              <a:t>825 F.3d 89, 106 (2d Cir. 2016)</a:t>
            </a:r>
          </a:p>
        </p:txBody>
      </p:sp>
    </p:spTree>
    <p:custDataLst>
      <p:tags r:id="rId1"/>
    </p:custDataLst>
    <p:extLst>
      <p:ext uri="{BB962C8B-B14F-4D97-AF65-F5344CB8AC3E}">
        <p14:creationId xmlns:p14="http://schemas.microsoft.com/office/powerpoint/2010/main" val="108245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Title 2">
            <a:extLst>
              <a:ext uri="{FF2B5EF4-FFF2-40B4-BE49-F238E27FC236}">
                <a16:creationId xmlns:a16="http://schemas.microsoft.com/office/drawing/2014/main" id="{6650D450-53A1-4701-9A65-5A6F4092D0B0}"/>
              </a:ext>
            </a:extLst>
          </p:cNvPr>
          <p:cNvSpPr>
            <a:spLocks noGrp="1"/>
          </p:cNvSpPr>
          <p:nvPr>
            <p:ph type="title"/>
          </p:nvPr>
        </p:nvSpPr>
        <p:spPr>
          <a:xfrm>
            <a:off x="714375" y="1577981"/>
            <a:ext cx="7886700" cy="552055"/>
          </a:xfrm>
        </p:spPr>
        <p:txBody>
          <a:bodyPr/>
          <a:lstStyle/>
          <a:p>
            <a:r>
              <a:rPr lang="en-US" sz="3500" b="1" dirty="0"/>
              <a:t>Qualified Immunity</a:t>
            </a:r>
          </a:p>
        </p:txBody>
      </p:sp>
      <p:sp>
        <p:nvSpPr>
          <p:cNvPr id="2" name="Slide Number Placeholder 1">
            <a:extLst>
              <a:ext uri="{FF2B5EF4-FFF2-40B4-BE49-F238E27FC236}">
                <a16:creationId xmlns:a16="http://schemas.microsoft.com/office/drawing/2014/main" id="{76D810F1-C1EF-4F22-85A9-9B467DCA9AE3}"/>
              </a:ext>
            </a:extLst>
          </p:cNvPr>
          <p:cNvSpPr>
            <a:spLocks noGrp="1"/>
          </p:cNvSpPr>
          <p:nvPr>
            <p:ph type="sldNum" sz="quarter" idx="12"/>
          </p:nvPr>
        </p:nvSpPr>
        <p:spPr/>
        <p:txBody>
          <a:bodyPr/>
          <a:lstStyle/>
          <a:p>
            <a:fld id="{26D2CB40-E50C-4D3C-A796-5519001A4ED7}" type="slidenum">
              <a:rPr lang="en-US" smtClean="0"/>
              <a:t>18</a:t>
            </a:fld>
            <a:endParaRPr lang="en-US" dirty="0"/>
          </a:p>
        </p:txBody>
      </p:sp>
      <p:sp>
        <p:nvSpPr>
          <p:cNvPr id="4" name="Rectangle 3">
            <a:extLst>
              <a:ext uri="{FF2B5EF4-FFF2-40B4-BE49-F238E27FC236}">
                <a16:creationId xmlns:a16="http://schemas.microsoft.com/office/drawing/2014/main" id="{39DB67B1-4B2C-6943-9EC3-41007E8AA8EC}"/>
              </a:ext>
            </a:extLst>
          </p:cNvPr>
          <p:cNvSpPr/>
          <p:nvPr/>
        </p:nvSpPr>
        <p:spPr>
          <a:xfrm>
            <a:off x="571500" y="2582074"/>
            <a:ext cx="8172450" cy="2400302"/>
          </a:xfrm>
          <a:prstGeom prst="rect">
            <a:avLst/>
          </a:prstGeom>
          <a:solidFill>
            <a:srgbClr val="D3F1F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3764"/>
              </a:solidFill>
            </a:endParaRPr>
          </a:p>
        </p:txBody>
      </p:sp>
      <p:sp>
        <p:nvSpPr>
          <p:cNvPr id="62" name="Shape 62"/>
          <p:cNvSpPr txBox="1">
            <a:spLocks noGrp="1"/>
          </p:cNvSpPr>
          <p:nvPr>
            <p:ph idx="1"/>
          </p:nvPr>
        </p:nvSpPr>
        <p:spPr>
          <a:xfrm>
            <a:off x="714375" y="2826936"/>
            <a:ext cx="7886700" cy="2120485"/>
          </a:xfrm>
          <a:prstGeom prst="rect">
            <a:avLst/>
          </a:prstGeom>
        </p:spPr>
        <p:txBody>
          <a:bodyPr lIns="91425" tIns="91425" rIns="91425" bIns="91425" anchor="t" anchorCtr="0">
            <a:noAutofit/>
          </a:bodyPr>
          <a:lstStyle/>
          <a:p>
            <a:pPr marL="0" indent="0" algn="ctr">
              <a:lnSpc>
                <a:spcPct val="100000"/>
              </a:lnSpc>
              <a:buNone/>
            </a:pPr>
            <a:r>
              <a:rPr lang="en-US" sz="2400" b="1" dirty="0">
                <a:solidFill>
                  <a:srgbClr val="193764"/>
                </a:solidFill>
                <a:ea typeface="Verdana"/>
              </a:rPr>
              <a:t>Protects a government official from lawsuits alleging that the official violated a plaintiff's rights, only allowing suits where officials violated a “clearly established” statutory or constitutional right.</a:t>
            </a:r>
            <a:endParaRPr lang="en-US" sz="2400" b="1" dirty="0">
              <a:solidFill>
                <a:srgbClr val="193764"/>
              </a:solidFill>
            </a:endParaRPr>
          </a:p>
          <a:p>
            <a:pPr lvl="0">
              <a:spcBef>
                <a:spcPts val="0"/>
              </a:spcBef>
              <a:buNone/>
            </a:pPr>
            <a:endParaRPr dirty="0">
              <a:solidFill>
                <a:srgbClr val="002060"/>
              </a:solidFill>
            </a:endParaRPr>
          </a:p>
        </p:txBody>
      </p:sp>
      <p:cxnSp>
        <p:nvCxnSpPr>
          <p:cNvPr id="8" name="Straight Connector 7">
            <a:extLst>
              <a:ext uri="{FF2B5EF4-FFF2-40B4-BE49-F238E27FC236}">
                <a16:creationId xmlns:a16="http://schemas.microsoft.com/office/drawing/2014/main" id="{9C04ADCB-8C96-4E4A-94A5-0681A89704B9}"/>
              </a:ext>
            </a:extLst>
          </p:cNvPr>
          <p:cNvCxnSpPr>
            <a:cxnSpLocks/>
          </p:cNvCxnSpPr>
          <p:nvPr/>
        </p:nvCxnSpPr>
        <p:spPr>
          <a:xfrm>
            <a:off x="571500" y="2594255"/>
            <a:ext cx="817245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ED9D9D-5317-A744-B3A5-5F1EB0E739CD}"/>
              </a:ext>
            </a:extLst>
          </p:cNvPr>
          <p:cNvCxnSpPr>
            <a:cxnSpLocks/>
          </p:cNvCxnSpPr>
          <p:nvPr/>
        </p:nvCxnSpPr>
        <p:spPr>
          <a:xfrm flipV="1">
            <a:off x="571500" y="4984806"/>
            <a:ext cx="8172450" cy="1"/>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021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19</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35998"/>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Tennessee v. Garner, </a:t>
            </a:r>
            <a:r>
              <a:rPr lang="en-US" dirty="0">
                <a:ea typeface="+mn-lt"/>
                <a:cs typeface="+mn-lt"/>
              </a:rPr>
              <a:t>471 U.S. 1 (1985)</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519714"/>
            <a:ext cx="7886700" cy="3312745"/>
          </a:xfrm>
          <a:prstGeom prst="rect">
            <a:avLst/>
          </a:prstGeom>
        </p:spPr>
        <p:txBody>
          <a:bodyPr lIns="91425" tIns="91425" rIns="91425" bIns="91425" anchor="t" anchorCtr="0">
            <a:noAutofit/>
          </a:bodyPr>
          <a:lstStyle/>
          <a:p>
            <a:pPr>
              <a:lnSpc>
                <a:spcPct val="100000"/>
              </a:lnSpc>
              <a:spcBef>
                <a:spcPts val="0"/>
              </a:spcBef>
              <a:spcAft>
                <a:spcPts val="1800"/>
              </a:spcAft>
              <a:buClr>
                <a:srgbClr val="FFB600"/>
              </a:buClr>
              <a:buSzPct val="110000"/>
            </a:pPr>
            <a:r>
              <a:rPr lang="en-US" sz="2300" dirty="0">
                <a:cs typeface="Calibri"/>
              </a:rPr>
              <a:t>Deadly force is considered a seizure under the 4th Amendment.</a:t>
            </a:r>
          </a:p>
          <a:p>
            <a:pPr>
              <a:lnSpc>
                <a:spcPct val="100000"/>
              </a:lnSpc>
              <a:spcBef>
                <a:spcPts val="0"/>
              </a:spcBef>
              <a:spcAft>
                <a:spcPts val="1800"/>
              </a:spcAft>
              <a:buClr>
                <a:srgbClr val="FFB600"/>
              </a:buClr>
              <a:buSzPct val="110000"/>
            </a:pPr>
            <a:r>
              <a:rPr lang="en-US" sz="2300" dirty="0">
                <a:cs typeface="Calibri"/>
              </a:rPr>
              <a:t>A police officer may not seize an unarmed, non-dangerous person by shooting him dead.</a:t>
            </a:r>
          </a:p>
          <a:p>
            <a:pPr>
              <a:lnSpc>
                <a:spcPct val="100000"/>
              </a:lnSpc>
              <a:spcBef>
                <a:spcPts val="0"/>
              </a:spcBef>
              <a:spcAft>
                <a:spcPts val="1800"/>
              </a:spcAft>
              <a:buClr>
                <a:srgbClr val="FFB600"/>
              </a:buClr>
              <a:buSzPct val="110000"/>
            </a:pPr>
            <a:r>
              <a:rPr lang="en-US" sz="2300" dirty="0">
                <a:cs typeface="Calibri"/>
              </a:rPr>
              <a:t>An officer can justifiably use deadly force if the officer believes that a suspect poses a significant threat of death or serious bodily injury to the officer or others. </a:t>
            </a:r>
          </a:p>
          <a:p>
            <a:pPr>
              <a:lnSpc>
                <a:spcPct val="115000"/>
              </a:lnSpc>
              <a:spcBef>
                <a:spcPts val="0"/>
              </a:spcBef>
              <a:buClr>
                <a:schemeClr val="tx1"/>
              </a:buClr>
              <a:buSzPct val="110000"/>
            </a:pPr>
            <a:endParaRPr lang="en-US" sz="16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51829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C4301-484A-4D5A-899C-E0B15529F382}"/>
              </a:ext>
            </a:extLst>
          </p:cNvPr>
          <p:cNvSpPr>
            <a:spLocks noGrp="1"/>
          </p:cNvSpPr>
          <p:nvPr>
            <p:ph idx="1"/>
          </p:nvPr>
        </p:nvSpPr>
        <p:spPr/>
        <p:txBody>
          <a:bodyPr/>
          <a:lstStyle/>
          <a:p>
            <a:pPr>
              <a:buClr>
                <a:srgbClr val="FFB600"/>
              </a:buClr>
            </a:pPr>
            <a:r>
              <a:rPr lang="en-US" dirty="0"/>
              <a:t>Review legal concepts relating to use of force</a:t>
            </a:r>
          </a:p>
          <a:p>
            <a:pPr>
              <a:buClr>
                <a:srgbClr val="FFB600"/>
              </a:buClr>
            </a:pPr>
            <a:r>
              <a:rPr lang="en-US" dirty="0"/>
              <a:t>Discuss civil liability</a:t>
            </a:r>
          </a:p>
          <a:p>
            <a:pPr>
              <a:buClr>
                <a:srgbClr val="FFB600"/>
              </a:buClr>
            </a:pPr>
            <a:r>
              <a:rPr lang="en-US" dirty="0"/>
              <a:t>Utilize critical decision-making practices</a:t>
            </a:r>
          </a:p>
          <a:p>
            <a:pPr>
              <a:buClr>
                <a:srgbClr val="FFB600"/>
              </a:buClr>
            </a:pPr>
            <a:r>
              <a:rPr lang="en-US" dirty="0"/>
              <a:t>Continue to employ de-escalation techniques</a:t>
            </a:r>
          </a:p>
          <a:p>
            <a:pPr>
              <a:buClr>
                <a:srgbClr val="FFB600"/>
              </a:buClr>
            </a:pPr>
            <a:r>
              <a:rPr lang="en-US" dirty="0"/>
              <a:t>Practice sound control tactics</a:t>
            </a:r>
          </a:p>
        </p:txBody>
      </p:sp>
      <p:sp>
        <p:nvSpPr>
          <p:cNvPr id="3" name="Slide Number Placeholder 2">
            <a:extLst>
              <a:ext uri="{FF2B5EF4-FFF2-40B4-BE49-F238E27FC236}">
                <a16:creationId xmlns:a16="http://schemas.microsoft.com/office/drawing/2014/main" id="{380FB0E9-00F8-496C-BB3C-7AD91D341DF4}"/>
              </a:ext>
            </a:extLst>
          </p:cNvPr>
          <p:cNvSpPr>
            <a:spLocks noGrp="1"/>
          </p:cNvSpPr>
          <p:nvPr>
            <p:ph type="sldNum" sz="quarter" idx="12"/>
          </p:nvPr>
        </p:nvSpPr>
        <p:spPr/>
        <p:txBody>
          <a:bodyPr/>
          <a:lstStyle/>
          <a:p>
            <a:fld id="{26D2CB40-E50C-4D3C-A796-5519001A4ED7}" type="slidenum">
              <a:rPr lang="en-US" smtClean="0"/>
              <a:t>2</a:t>
            </a:fld>
            <a:endParaRPr lang="en-US" dirty="0"/>
          </a:p>
        </p:txBody>
      </p:sp>
      <p:sp>
        <p:nvSpPr>
          <p:cNvPr id="4" name="Title 3">
            <a:extLst>
              <a:ext uri="{FF2B5EF4-FFF2-40B4-BE49-F238E27FC236}">
                <a16:creationId xmlns:a16="http://schemas.microsoft.com/office/drawing/2014/main" id="{D797426C-387B-4449-8BF8-1B1D8CEB53F4}"/>
              </a:ext>
            </a:extLst>
          </p:cNvPr>
          <p:cNvSpPr>
            <a:spLocks noGrp="1"/>
          </p:cNvSpPr>
          <p:nvPr>
            <p:ph type="title"/>
          </p:nvPr>
        </p:nvSpPr>
        <p:spPr/>
        <p:txBody>
          <a:bodyPr/>
          <a:lstStyle/>
          <a:p>
            <a:r>
              <a:rPr lang="en-US" b="1" dirty="0"/>
              <a:t>Training Focus</a:t>
            </a:r>
          </a:p>
        </p:txBody>
      </p:sp>
    </p:spTree>
    <p:custDataLst>
      <p:tags r:id="rId1"/>
    </p:custDataLst>
    <p:extLst>
      <p:ext uri="{BB962C8B-B14F-4D97-AF65-F5344CB8AC3E}">
        <p14:creationId xmlns:p14="http://schemas.microsoft.com/office/powerpoint/2010/main" val="361115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20</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40305"/>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Graham v. Connor, </a:t>
            </a:r>
            <a:r>
              <a:rPr lang="en-US" dirty="0">
                <a:ea typeface="+mn-lt"/>
                <a:cs typeface="+mn-lt"/>
              </a:rPr>
              <a:t>490 U.S. 386 (1989)</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521449"/>
            <a:ext cx="7568470" cy="3312745"/>
          </a:xfrm>
          <a:prstGeom prst="rect">
            <a:avLst/>
          </a:prstGeom>
        </p:spPr>
        <p:txBody>
          <a:bodyPr lIns="91425" tIns="91425" rIns="91425" bIns="91425" anchor="t" anchorCtr="0">
            <a:noAutofit/>
          </a:bodyPr>
          <a:lstStyle/>
          <a:p>
            <a:pPr marL="0" indent="0">
              <a:lnSpc>
                <a:spcPct val="100000"/>
              </a:lnSpc>
              <a:buClr>
                <a:srgbClr val="FFB600"/>
              </a:buClr>
              <a:buNone/>
            </a:pPr>
            <a:r>
              <a:rPr lang="en-US" sz="2400" b="1" dirty="0">
                <a:solidFill>
                  <a:srgbClr val="FFB600"/>
                </a:solidFill>
                <a:ea typeface="Cambria" charset="0"/>
                <a:sym typeface="Helvetica Neue"/>
              </a:rPr>
              <a:t>Reasonableness must be judged from the perspective of a reasonable officer on the scene:</a:t>
            </a:r>
            <a:endParaRPr lang="en-US" sz="2400" dirty="0">
              <a:cs typeface="Calibri"/>
            </a:endParaRPr>
          </a:p>
          <a:p>
            <a:pPr marL="502920" indent="-342900">
              <a:lnSpc>
                <a:spcPct val="100000"/>
              </a:lnSpc>
              <a:buClr>
                <a:srgbClr val="FFB600"/>
              </a:buClr>
              <a:buFont typeface="Arial"/>
              <a:buChar char="•"/>
            </a:pPr>
            <a:r>
              <a:rPr lang="en-US" sz="2400" dirty="0">
                <a:cs typeface="Calibri"/>
              </a:rPr>
              <a:t>Seriousness of the offense</a:t>
            </a:r>
            <a:endParaRPr lang="en-US" sz="2400" dirty="0"/>
          </a:p>
          <a:p>
            <a:pPr marL="502920" indent="-342900">
              <a:lnSpc>
                <a:spcPct val="100000"/>
              </a:lnSpc>
              <a:buClr>
                <a:srgbClr val="FFB600"/>
              </a:buClr>
              <a:buFont typeface="Arial"/>
              <a:buChar char="•"/>
            </a:pPr>
            <a:r>
              <a:rPr lang="en-US" sz="2400" dirty="0">
                <a:cs typeface="Calibri"/>
              </a:rPr>
              <a:t>Immediate threat to the officer or others</a:t>
            </a:r>
          </a:p>
          <a:p>
            <a:pPr marL="502920" indent="-342900">
              <a:lnSpc>
                <a:spcPct val="100000"/>
              </a:lnSpc>
              <a:buClr>
                <a:srgbClr val="FFB600"/>
              </a:buClr>
              <a:buFont typeface="Arial"/>
              <a:buChar char="•"/>
            </a:pPr>
            <a:r>
              <a:rPr lang="en-US" sz="2400" dirty="0">
                <a:cs typeface="Calibri"/>
              </a:rPr>
              <a:t>Resisting a lawful arrest</a:t>
            </a:r>
          </a:p>
          <a:p>
            <a:pPr marL="502920" indent="-342900">
              <a:lnSpc>
                <a:spcPct val="100000"/>
              </a:lnSpc>
              <a:buClr>
                <a:srgbClr val="FFB600"/>
              </a:buClr>
              <a:buFont typeface="Arial"/>
              <a:buChar char="•"/>
            </a:pPr>
            <a:r>
              <a:rPr lang="en-US" sz="2400" dirty="0">
                <a:cs typeface="Calibri"/>
              </a:rPr>
              <a:t>Fleeing a lawful arrest</a:t>
            </a:r>
            <a:endParaRPr lang="en-US" sz="24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295692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21</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99776"/>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000" b="1" dirty="0">
                <a:ea typeface="+mn-lt"/>
                <a:cs typeface="+mn-lt"/>
              </a:rPr>
              <a:t>Critical Decision-Making Model (CDM)</a:t>
            </a:r>
            <a:endParaRPr lang="en-US" sz="3000" dirty="0">
              <a:ea typeface="+mn-lt"/>
              <a:cs typeface="+mn-lt"/>
            </a:endParaRPr>
          </a:p>
        </p:txBody>
      </p:sp>
      <p:grpSp>
        <p:nvGrpSpPr>
          <p:cNvPr id="10" name="Group 9">
            <a:extLst>
              <a:ext uri="{FF2B5EF4-FFF2-40B4-BE49-F238E27FC236}">
                <a16:creationId xmlns:a16="http://schemas.microsoft.com/office/drawing/2014/main" id="{75521582-B4D6-4E47-9F82-39CB6BA6C169}"/>
              </a:ext>
            </a:extLst>
          </p:cNvPr>
          <p:cNvGrpSpPr/>
          <p:nvPr/>
        </p:nvGrpSpPr>
        <p:grpSpPr>
          <a:xfrm>
            <a:off x="685801" y="2810161"/>
            <a:ext cx="4893194" cy="3029028"/>
            <a:chOff x="931887" y="2693228"/>
            <a:chExt cx="5930588" cy="3429927"/>
          </a:xfrm>
        </p:grpSpPr>
        <p:grpSp>
          <p:nvGrpSpPr>
            <p:cNvPr id="12" name="Group 11">
              <a:extLst>
                <a:ext uri="{FF2B5EF4-FFF2-40B4-BE49-F238E27FC236}">
                  <a16:creationId xmlns:a16="http://schemas.microsoft.com/office/drawing/2014/main" id="{2417CAF5-D626-4C4B-8E5C-D19776A92AB1}"/>
                </a:ext>
              </a:extLst>
            </p:cNvPr>
            <p:cNvGrpSpPr/>
            <p:nvPr/>
          </p:nvGrpSpPr>
          <p:grpSpPr>
            <a:xfrm>
              <a:off x="2783663" y="3483532"/>
              <a:ext cx="2240628" cy="2101669"/>
              <a:chOff x="-3334871" y="3482788"/>
              <a:chExt cx="2770095" cy="2770095"/>
            </a:xfrm>
          </p:grpSpPr>
          <p:sp>
            <p:nvSpPr>
              <p:cNvPr id="38" name="Oval 37">
                <a:extLst>
                  <a:ext uri="{FF2B5EF4-FFF2-40B4-BE49-F238E27FC236}">
                    <a16:creationId xmlns:a16="http://schemas.microsoft.com/office/drawing/2014/main" id="{23DD71AF-2E32-E447-8716-41333308BF15}"/>
                  </a:ext>
                </a:extLst>
              </p:cNvPr>
              <p:cNvSpPr/>
              <p:nvPr/>
            </p:nvSpPr>
            <p:spPr>
              <a:xfrm>
                <a:off x="-3334871" y="3482788"/>
                <a:ext cx="2770095" cy="2770095"/>
              </a:xfrm>
              <a:prstGeom prst="ellipse">
                <a:avLst/>
              </a:prstGeom>
              <a:solidFill>
                <a:srgbClr val="FFB600"/>
              </a:solidFill>
              <a:ln w="381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9" name="Rectangle 38">
                <a:extLst>
                  <a:ext uri="{FF2B5EF4-FFF2-40B4-BE49-F238E27FC236}">
                    <a16:creationId xmlns:a16="http://schemas.microsoft.com/office/drawing/2014/main" id="{F02E6B39-E8C7-204A-B227-FE75C4EB8EC3}"/>
                  </a:ext>
                </a:extLst>
              </p:cNvPr>
              <p:cNvSpPr/>
              <p:nvPr/>
            </p:nvSpPr>
            <p:spPr>
              <a:xfrm>
                <a:off x="-3116212" y="3917951"/>
                <a:ext cx="2348605" cy="344814"/>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ETHICS</a:t>
                </a:r>
              </a:p>
            </p:txBody>
          </p:sp>
          <p:sp>
            <p:nvSpPr>
              <p:cNvPr id="40" name="Rectangle 39">
                <a:extLst>
                  <a:ext uri="{FF2B5EF4-FFF2-40B4-BE49-F238E27FC236}">
                    <a16:creationId xmlns:a16="http://schemas.microsoft.com/office/drawing/2014/main" id="{EAEA5855-2384-D74A-B29F-F366BFFB5E27}"/>
                  </a:ext>
                </a:extLst>
              </p:cNvPr>
              <p:cNvSpPr/>
              <p:nvPr/>
            </p:nvSpPr>
            <p:spPr>
              <a:xfrm>
                <a:off x="-3116212" y="4383727"/>
                <a:ext cx="2348605" cy="344814"/>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VALUES</a:t>
                </a:r>
              </a:p>
            </p:txBody>
          </p:sp>
          <p:sp>
            <p:nvSpPr>
              <p:cNvPr id="41" name="Rectangle 40">
                <a:extLst>
                  <a:ext uri="{FF2B5EF4-FFF2-40B4-BE49-F238E27FC236}">
                    <a16:creationId xmlns:a16="http://schemas.microsoft.com/office/drawing/2014/main" id="{77231124-7D44-C145-9FDE-5C458E26C491}"/>
                  </a:ext>
                </a:extLst>
              </p:cNvPr>
              <p:cNvSpPr/>
              <p:nvPr/>
            </p:nvSpPr>
            <p:spPr>
              <a:xfrm>
                <a:off x="-3197754" y="4868057"/>
                <a:ext cx="2511689" cy="389649"/>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PROPORTIONALITY</a:t>
                </a:r>
              </a:p>
            </p:txBody>
          </p:sp>
          <p:sp>
            <p:nvSpPr>
              <p:cNvPr id="42" name="Rectangle 41">
                <a:extLst>
                  <a:ext uri="{FF2B5EF4-FFF2-40B4-BE49-F238E27FC236}">
                    <a16:creationId xmlns:a16="http://schemas.microsoft.com/office/drawing/2014/main" id="{FC0E1B87-B729-654B-A200-E6532D9781C8}"/>
                  </a:ext>
                </a:extLst>
              </p:cNvPr>
              <p:cNvSpPr/>
              <p:nvPr/>
            </p:nvSpPr>
            <p:spPr>
              <a:xfrm>
                <a:off x="-3116212" y="5317010"/>
                <a:ext cx="2348605" cy="567928"/>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SANCTITY OF </a:t>
                </a:r>
                <a:br>
                  <a:rPr lang="en-US" sz="1100" b="1" spc="50" dirty="0">
                    <a:solidFill>
                      <a:srgbClr val="0B114D"/>
                    </a:solidFill>
                    <a:latin typeface="Arial" panose="020B0604020202020204" pitchFamily="34" charset="0"/>
                    <a:cs typeface="Arial" panose="020B0604020202020204" pitchFamily="34" charset="0"/>
                  </a:rPr>
                </a:br>
                <a:r>
                  <a:rPr lang="en-US" sz="1100" b="1" spc="50" dirty="0">
                    <a:solidFill>
                      <a:srgbClr val="0B114D"/>
                    </a:solidFill>
                    <a:latin typeface="Arial" panose="020B0604020202020204" pitchFamily="34" charset="0"/>
                    <a:cs typeface="Arial" panose="020B0604020202020204" pitchFamily="34" charset="0"/>
                  </a:rPr>
                  <a:t>HUMAN LIFE</a:t>
                </a:r>
              </a:p>
            </p:txBody>
          </p:sp>
        </p:grpSp>
        <p:grpSp>
          <p:nvGrpSpPr>
            <p:cNvPr id="13" name="Group 12">
              <a:extLst>
                <a:ext uri="{FF2B5EF4-FFF2-40B4-BE49-F238E27FC236}">
                  <a16:creationId xmlns:a16="http://schemas.microsoft.com/office/drawing/2014/main" id="{11030D97-D1A5-E74D-A313-DE9D178BAE50}"/>
                </a:ext>
              </a:extLst>
            </p:cNvPr>
            <p:cNvGrpSpPr/>
            <p:nvPr/>
          </p:nvGrpSpPr>
          <p:grpSpPr>
            <a:xfrm>
              <a:off x="3257152" y="2693228"/>
              <a:ext cx="1296250" cy="493936"/>
              <a:chOff x="3212846" y="2739219"/>
              <a:chExt cx="2370078" cy="651032"/>
            </a:xfrm>
            <a:solidFill>
              <a:srgbClr val="FFC001"/>
            </a:solidFill>
          </p:grpSpPr>
          <p:sp>
            <p:nvSpPr>
              <p:cNvPr id="36" name="Rounded Rectangle 47">
                <a:extLst>
                  <a:ext uri="{FF2B5EF4-FFF2-40B4-BE49-F238E27FC236}">
                    <a16:creationId xmlns:a16="http://schemas.microsoft.com/office/drawing/2014/main" id="{3876F27B-861E-B948-9130-306CB67787BC}"/>
                  </a:ext>
                </a:extLst>
              </p:cNvPr>
              <p:cNvSpPr/>
              <p:nvPr/>
            </p:nvSpPr>
            <p:spPr>
              <a:xfrm>
                <a:off x="3214921" y="2739219"/>
                <a:ext cx="2361176" cy="607290"/>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7" name="Rectangle 36">
                <a:extLst>
                  <a:ext uri="{FF2B5EF4-FFF2-40B4-BE49-F238E27FC236}">
                    <a16:creationId xmlns:a16="http://schemas.microsoft.com/office/drawing/2014/main" id="{57A87CE5-CCD6-EB4C-B84E-55F5E941599A}"/>
                  </a:ext>
                </a:extLst>
              </p:cNvPr>
              <p:cNvSpPr/>
              <p:nvPr/>
            </p:nvSpPr>
            <p:spPr>
              <a:xfrm>
                <a:off x="3212846" y="2747155"/>
                <a:ext cx="2370078" cy="643096"/>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Collect information</a:t>
                </a:r>
              </a:p>
            </p:txBody>
          </p:sp>
        </p:grpSp>
        <p:grpSp>
          <p:nvGrpSpPr>
            <p:cNvPr id="14" name="Group 13">
              <a:extLst>
                <a:ext uri="{FF2B5EF4-FFF2-40B4-BE49-F238E27FC236}">
                  <a16:creationId xmlns:a16="http://schemas.microsoft.com/office/drawing/2014/main" id="{8D108C1E-40B2-5B42-9A65-7C2F3A882E1F}"/>
                </a:ext>
              </a:extLst>
            </p:cNvPr>
            <p:cNvGrpSpPr/>
            <p:nvPr/>
          </p:nvGrpSpPr>
          <p:grpSpPr>
            <a:xfrm>
              <a:off x="5266096" y="3472271"/>
              <a:ext cx="1596379" cy="704719"/>
              <a:chOff x="6361168" y="2417210"/>
              <a:chExt cx="2301863" cy="728225"/>
            </a:xfrm>
          </p:grpSpPr>
          <p:sp>
            <p:nvSpPr>
              <p:cNvPr id="34" name="Rounded Rectangle 50">
                <a:extLst>
                  <a:ext uri="{FF2B5EF4-FFF2-40B4-BE49-F238E27FC236}">
                    <a16:creationId xmlns:a16="http://schemas.microsoft.com/office/drawing/2014/main" id="{B2D1AEC2-BE81-1449-8C7F-B1FE329FD60B}"/>
                  </a:ext>
                </a:extLst>
              </p:cNvPr>
              <p:cNvSpPr/>
              <p:nvPr/>
            </p:nvSpPr>
            <p:spPr>
              <a:xfrm>
                <a:off x="6361168" y="2417210"/>
                <a:ext cx="2301863" cy="711753"/>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5" name="Rectangle 34">
                <a:extLst>
                  <a:ext uri="{FF2B5EF4-FFF2-40B4-BE49-F238E27FC236}">
                    <a16:creationId xmlns:a16="http://schemas.microsoft.com/office/drawing/2014/main" id="{24DEE46B-0460-D84D-928C-70B8972842D0}"/>
                  </a:ext>
                </a:extLst>
              </p:cNvPr>
              <p:cNvSpPr/>
              <p:nvPr/>
            </p:nvSpPr>
            <p:spPr>
              <a:xfrm>
                <a:off x="6432733" y="2443171"/>
                <a:ext cx="2230298" cy="702264"/>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Assess the situation,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threats, &amp; risks</a:t>
                </a:r>
              </a:p>
            </p:txBody>
          </p:sp>
        </p:grpSp>
        <p:grpSp>
          <p:nvGrpSpPr>
            <p:cNvPr id="15" name="Group 14">
              <a:extLst>
                <a:ext uri="{FF2B5EF4-FFF2-40B4-BE49-F238E27FC236}">
                  <a16:creationId xmlns:a16="http://schemas.microsoft.com/office/drawing/2014/main" id="{DADDDB98-4C6E-BC48-B4CF-C8A42F81E50C}"/>
                </a:ext>
              </a:extLst>
            </p:cNvPr>
            <p:cNvGrpSpPr/>
            <p:nvPr/>
          </p:nvGrpSpPr>
          <p:grpSpPr>
            <a:xfrm>
              <a:off x="5129131" y="5203319"/>
              <a:ext cx="1596380" cy="758447"/>
              <a:chOff x="5942068" y="4065036"/>
              <a:chExt cx="2301864" cy="783744"/>
            </a:xfrm>
          </p:grpSpPr>
          <p:sp>
            <p:nvSpPr>
              <p:cNvPr id="32" name="Rounded Rectangle 53">
                <a:extLst>
                  <a:ext uri="{FF2B5EF4-FFF2-40B4-BE49-F238E27FC236}">
                    <a16:creationId xmlns:a16="http://schemas.microsoft.com/office/drawing/2014/main" id="{2657C6DA-345B-1948-A387-4668020B7CCF}"/>
                  </a:ext>
                </a:extLst>
              </p:cNvPr>
              <p:cNvSpPr/>
              <p:nvPr/>
            </p:nvSpPr>
            <p:spPr>
              <a:xfrm>
                <a:off x="5942068" y="4065036"/>
                <a:ext cx="2301864" cy="783744"/>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3" name="Rectangle 32">
                <a:extLst>
                  <a:ext uri="{FF2B5EF4-FFF2-40B4-BE49-F238E27FC236}">
                    <a16:creationId xmlns:a16="http://schemas.microsoft.com/office/drawing/2014/main" id="{07072481-A91A-D845-AA0D-0EBF3F75BF38}"/>
                  </a:ext>
                </a:extLst>
              </p:cNvPr>
              <p:cNvSpPr/>
              <p:nvPr/>
            </p:nvSpPr>
            <p:spPr>
              <a:xfrm>
                <a:off x="6039035" y="4101431"/>
                <a:ext cx="2158737" cy="702264"/>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Consider police powers &amp;</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agency policy</a:t>
                </a:r>
              </a:p>
            </p:txBody>
          </p:sp>
        </p:grpSp>
        <p:grpSp>
          <p:nvGrpSpPr>
            <p:cNvPr id="16" name="Group 15">
              <a:extLst>
                <a:ext uri="{FF2B5EF4-FFF2-40B4-BE49-F238E27FC236}">
                  <a16:creationId xmlns:a16="http://schemas.microsoft.com/office/drawing/2014/main" id="{B9C97ED3-1FED-214D-A83E-301A34637F37}"/>
                </a:ext>
              </a:extLst>
            </p:cNvPr>
            <p:cNvGrpSpPr/>
            <p:nvPr/>
          </p:nvGrpSpPr>
          <p:grpSpPr>
            <a:xfrm>
              <a:off x="1068852" y="5203314"/>
              <a:ext cx="1574069" cy="919841"/>
              <a:chOff x="193710" y="4017410"/>
              <a:chExt cx="2269693" cy="950522"/>
            </a:xfrm>
          </p:grpSpPr>
          <p:sp>
            <p:nvSpPr>
              <p:cNvPr id="30" name="Rounded Rectangle 56">
                <a:extLst>
                  <a:ext uri="{FF2B5EF4-FFF2-40B4-BE49-F238E27FC236}">
                    <a16:creationId xmlns:a16="http://schemas.microsoft.com/office/drawing/2014/main" id="{10DBEFCA-61E6-CA49-BFDA-26A9FB1EFD36}"/>
                  </a:ext>
                </a:extLst>
              </p:cNvPr>
              <p:cNvSpPr/>
              <p:nvPr/>
            </p:nvSpPr>
            <p:spPr>
              <a:xfrm>
                <a:off x="193710" y="4017410"/>
                <a:ext cx="2269693" cy="938786"/>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1" name="Rectangle 30">
                <a:extLst>
                  <a:ext uri="{FF2B5EF4-FFF2-40B4-BE49-F238E27FC236}">
                    <a16:creationId xmlns:a16="http://schemas.microsoft.com/office/drawing/2014/main" id="{207A9532-4DDB-7F49-B41D-9AA741E54E15}"/>
                  </a:ext>
                </a:extLst>
              </p:cNvPr>
              <p:cNvSpPr/>
              <p:nvPr/>
            </p:nvSpPr>
            <p:spPr>
              <a:xfrm>
                <a:off x="265275" y="4067593"/>
                <a:ext cx="2158736" cy="900339"/>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Identify options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&amp; determine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the best course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of action</a:t>
                </a:r>
              </a:p>
            </p:txBody>
          </p:sp>
        </p:grpSp>
        <p:grpSp>
          <p:nvGrpSpPr>
            <p:cNvPr id="17" name="Group 16">
              <a:extLst>
                <a:ext uri="{FF2B5EF4-FFF2-40B4-BE49-F238E27FC236}">
                  <a16:creationId xmlns:a16="http://schemas.microsoft.com/office/drawing/2014/main" id="{4C978927-6B96-F047-B1B6-2ADD5A0F3C09}"/>
                </a:ext>
              </a:extLst>
            </p:cNvPr>
            <p:cNvGrpSpPr/>
            <p:nvPr/>
          </p:nvGrpSpPr>
          <p:grpSpPr>
            <a:xfrm>
              <a:off x="931887" y="3472272"/>
              <a:ext cx="1596380" cy="567826"/>
              <a:chOff x="612810" y="2417210"/>
              <a:chExt cx="2301864" cy="586766"/>
            </a:xfrm>
          </p:grpSpPr>
          <p:sp>
            <p:nvSpPr>
              <p:cNvPr id="28" name="Rounded Rectangle 59">
                <a:extLst>
                  <a:ext uri="{FF2B5EF4-FFF2-40B4-BE49-F238E27FC236}">
                    <a16:creationId xmlns:a16="http://schemas.microsoft.com/office/drawing/2014/main" id="{3B7A9AFA-31B0-324A-B424-96C838A88DB4}"/>
                  </a:ext>
                </a:extLst>
              </p:cNvPr>
              <p:cNvSpPr/>
              <p:nvPr/>
            </p:nvSpPr>
            <p:spPr>
              <a:xfrm>
                <a:off x="612810" y="2417210"/>
                <a:ext cx="2301864" cy="586766"/>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29" name="Rectangle 28">
                <a:extLst>
                  <a:ext uri="{FF2B5EF4-FFF2-40B4-BE49-F238E27FC236}">
                    <a16:creationId xmlns:a16="http://schemas.microsoft.com/office/drawing/2014/main" id="{289D9279-87A1-614A-A663-23C290074470}"/>
                  </a:ext>
                </a:extLst>
              </p:cNvPr>
              <p:cNvSpPr/>
              <p:nvPr/>
            </p:nvSpPr>
            <p:spPr>
              <a:xfrm>
                <a:off x="684375" y="2475417"/>
                <a:ext cx="2158737" cy="504190"/>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Act, review,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&amp; re-assess</a:t>
                </a:r>
              </a:p>
            </p:txBody>
          </p:sp>
        </p:grpSp>
        <p:sp>
          <p:nvSpPr>
            <p:cNvPr id="18" name="Right Arrow 61">
              <a:extLst>
                <a:ext uri="{FF2B5EF4-FFF2-40B4-BE49-F238E27FC236}">
                  <a16:creationId xmlns:a16="http://schemas.microsoft.com/office/drawing/2014/main" id="{321E268C-A7F0-5248-84CE-778ACACBC207}"/>
                </a:ext>
              </a:extLst>
            </p:cNvPr>
            <p:cNvSpPr/>
            <p:nvPr/>
          </p:nvSpPr>
          <p:spPr>
            <a:xfrm rot="1368481">
              <a:off x="4670996" y="3059909"/>
              <a:ext cx="753321"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ight Arrow 62">
              <a:extLst>
                <a:ext uri="{FF2B5EF4-FFF2-40B4-BE49-F238E27FC236}">
                  <a16:creationId xmlns:a16="http://schemas.microsoft.com/office/drawing/2014/main" id="{9F5A2F57-56E5-CE41-BF49-B322223E41F9}"/>
                </a:ext>
              </a:extLst>
            </p:cNvPr>
            <p:cNvSpPr/>
            <p:nvPr/>
          </p:nvSpPr>
          <p:spPr>
            <a:xfrm rot="20672637">
              <a:off x="2383636" y="3098120"/>
              <a:ext cx="753321"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ight Arrow 63">
              <a:extLst>
                <a:ext uri="{FF2B5EF4-FFF2-40B4-BE49-F238E27FC236}">
                  <a16:creationId xmlns:a16="http://schemas.microsoft.com/office/drawing/2014/main" id="{2B9B37D6-74EF-1744-9C74-DB52DE9082FC}"/>
                </a:ext>
              </a:extLst>
            </p:cNvPr>
            <p:cNvSpPr/>
            <p:nvPr/>
          </p:nvSpPr>
          <p:spPr>
            <a:xfrm rot="6617570">
              <a:off x="5653128" y="4581167"/>
              <a:ext cx="706602" cy="23284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ight Arrow 64">
              <a:extLst>
                <a:ext uri="{FF2B5EF4-FFF2-40B4-BE49-F238E27FC236}">
                  <a16:creationId xmlns:a16="http://schemas.microsoft.com/office/drawing/2014/main" id="{CE3E2852-2829-EB4E-9968-E98D68839090}"/>
                </a:ext>
              </a:extLst>
            </p:cNvPr>
            <p:cNvSpPr/>
            <p:nvPr/>
          </p:nvSpPr>
          <p:spPr>
            <a:xfrm rot="14512157">
              <a:off x="1475618" y="4587359"/>
              <a:ext cx="706602" cy="23284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Right Arrow 65">
              <a:extLst>
                <a:ext uri="{FF2B5EF4-FFF2-40B4-BE49-F238E27FC236}">
                  <a16:creationId xmlns:a16="http://schemas.microsoft.com/office/drawing/2014/main" id="{85ED9F5C-2297-664F-81CC-B2F5F76B218A}"/>
                </a:ext>
              </a:extLst>
            </p:cNvPr>
            <p:cNvSpPr/>
            <p:nvPr/>
          </p:nvSpPr>
          <p:spPr>
            <a:xfrm rot="10800000">
              <a:off x="3216466" y="5812968"/>
              <a:ext cx="1375022"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Up-Down Arrow 66">
              <a:extLst>
                <a:ext uri="{FF2B5EF4-FFF2-40B4-BE49-F238E27FC236}">
                  <a16:creationId xmlns:a16="http://schemas.microsoft.com/office/drawing/2014/main" id="{E683431A-3429-214F-A128-27DF558D6422}"/>
                </a:ext>
              </a:extLst>
            </p:cNvPr>
            <p:cNvSpPr/>
            <p:nvPr/>
          </p:nvSpPr>
          <p:spPr>
            <a:xfrm>
              <a:off x="3808010" y="3300772"/>
              <a:ext cx="181875" cy="428099"/>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Up-Down Arrow 67">
              <a:extLst>
                <a:ext uri="{FF2B5EF4-FFF2-40B4-BE49-F238E27FC236}">
                  <a16:creationId xmlns:a16="http://schemas.microsoft.com/office/drawing/2014/main" id="{D8FFB2BA-4115-5147-ACD1-DD27FAC510E8}"/>
                </a:ext>
              </a:extLst>
            </p:cNvPr>
            <p:cNvSpPr/>
            <p:nvPr/>
          </p:nvSpPr>
          <p:spPr>
            <a:xfrm rot="3260385">
              <a:off x="4955343" y="4031544"/>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Up-Down Arrow 68">
              <a:extLst>
                <a:ext uri="{FF2B5EF4-FFF2-40B4-BE49-F238E27FC236}">
                  <a16:creationId xmlns:a16="http://schemas.microsoft.com/office/drawing/2014/main" id="{66AAE3E8-832C-D14E-A4F8-9AAFB2068B09}"/>
                </a:ext>
              </a:extLst>
            </p:cNvPr>
            <p:cNvSpPr/>
            <p:nvPr/>
          </p:nvSpPr>
          <p:spPr>
            <a:xfrm rot="18339615" flipV="1">
              <a:off x="4806408" y="4827435"/>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Up-Down Arrow 69">
              <a:extLst>
                <a:ext uri="{FF2B5EF4-FFF2-40B4-BE49-F238E27FC236}">
                  <a16:creationId xmlns:a16="http://schemas.microsoft.com/office/drawing/2014/main" id="{7EB40658-2E44-6F41-B6F4-0A6F04A23110}"/>
                </a:ext>
              </a:extLst>
            </p:cNvPr>
            <p:cNvSpPr/>
            <p:nvPr/>
          </p:nvSpPr>
          <p:spPr>
            <a:xfrm rot="18339615" flipH="1">
              <a:off x="2676883" y="4031544"/>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Up-Down Arrow 70">
              <a:extLst>
                <a:ext uri="{FF2B5EF4-FFF2-40B4-BE49-F238E27FC236}">
                  <a16:creationId xmlns:a16="http://schemas.microsoft.com/office/drawing/2014/main" id="{93C5DFCD-0B32-B141-A68E-200B1C904C16}"/>
                </a:ext>
              </a:extLst>
            </p:cNvPr>
            <p:cNvSpPr/>
            <p:nvPr/>
          </p:nvSpPr>
          <p:spPr>
            <a:xfrm rot="3260385" flipH="1" flipV="1">
              <a:off x="2823801" y="4827435"/>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cxnSp>
        <p:nvCxnSpPr>
          <p:cNvPr id="43" name="Straight Connector 42">
            <a:extLst>
              <a:ext uri="{FF2B5EF4-FFF2-40B4-BE49-F238E27FC236}">
                <a16:creationId xmlns:a16="http://schemas.microsoft.com/office/drawing/2014/main" id="{04E3BED6-50EF-224A-8585-D5597E1D5F2E}"/>
              </a:ext>
            </a:extLst>
          </p:cNvPr>
          <p:cNvCxnSpPr>
            <a:cxnSpLocks/>
          </p:cNvCxnSpPr>
          <p:nvPr/>
        </p:nvCxnSpPr>
        <p:spPr>
          <a:xfrm>
            <a:off x="690154" y="2477228"/>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577EFD-5BB5-674D-8E40-88CD6379B0B5}"/>
              </a:ext>
            </a:extLst>
          </p:cNvPr>
          <p:cNvCxnSpPr>
            <a:cxnSpLocks/>
          </p:cNvCxnSpPr>
          <p:nvPr/>
        </p:nvCxnSpPr>
        <p:spPr>
          <a:xfrm>
            <a:off x="690154" y="6143542"/>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45" name="Content Placeholder 1">
            <a:extLst>
              <a:ext uri="{FF2B5EF4-FFF2-40B4-BE49-F238E27FC236}">
                <a16:creationId xmlns:a16="http://schemas.microsoft.com/office/drawing/2014/main" id="{A000E97F-10E2-5E47-AA85-26ADF28D110E}"/>
              </a:ext>
            </a:extLst>
          </p:cNvPr>
          <p:cNvSpPr>
            <a:spLocks noGrp="1"/>
          </p:cNvSpPr>
          <p:nvPr>
            <p:ph idx="1"/>
          </p:nvPr>
        </p:nvSpPr>
        <p:spPr>
          <a:xfrm>
            <a:off x="5740601" y="2899877"/>
            <a:ext cx="3008870" cy="2880236"/>
          </a:xfrm>
        </p:spPr>
        <p:txBody>
          <a:bodyPr>
            <a:normAutofit/>
          </a:bodyPr>
          <a:lstStyle/>
          <a:p>
            <a:pPr marL="457200" indent="-274320">
              <a:lnSpc>
                <a:spcPct val="100000"/>
              </a:lnSpc>
              <a:spcBef>
                <a:spcPts val="400"/>
              </a:spcBef>
              <a:spcAft>
                <a:spcPts val="600"/>
              </a:spcAft>
              <a:buClr>
                <a:srgbClr val="FFB600"/>
              </a:buClr>
              <a:buFont typeface="+mj-lt"/>
              <a:buAutoNum type="arabicPeriod"/>
            </a:pPr>
            <a:r>
              <a:rPr lang="en-US" sz="1500" dirty="0">
                <a:cs typeface="Calibri"/>
              </a:rPr>
              <a:t>Collect information</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Assess situation,</a:t>
            </a:r>
            <a:br>
              <a:rPr lang="en-US" sz="1500" dirty="0">
                <a:cs typeface="Calibri"/>
              </a:rPr>
            </a:br>
            <a:r>
              <a:rPr lang="en-US" sz="1500" dirty="0">
                <a:cs typeface="Calibri"/>
              </a:rPr>
              <a:t>threats &amp; risks</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Consider police powers</a:t>
            </a:r>
            <a:br>
              <a:rPr lang="en-US" sz="1500" dirty="0">
                <a:cs typeface="Calibri"/>
              </a:rPr>
            </a:br>
            <a:r>
              <a:rPr lang="en-US" sz="1500" dirty="0">
                <a:cs typeface="Calibri"/>
              </a:rPr>
              <a:t>&amp; agency policy</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Identify options &amp; determine best course of action</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Act, review &amp; re-assess</a:t>
            </a:r>
            <a:endParaRPr lang="en-US" dirty="0"/>
          </a:p>
          <a:p>
            <a:pPr>
              <a:lnSpc>
                <a:spcPct val="100000"/>
              </a:lnSpc>
            </a:pPr>
            <a:endParaRPr lang="en-US" dirty="0"/>
          </a:p>
          <a:p>
            <a:pPr>
              <a:lnSpc>
                <a:spcPct val="100000"/>
              </a:lnSpc>
            </a:pPr>
            <a:endParaRPr lang="en-US" dirty="0"/>
          </a:p>
        </p:txBody>
      </p:sp>
    </p:spTree>
    <p:custDataLst>
      <p:tags r:id="rId1"/>
    </p:custDataLst>
    <p:extLst>
      <p:ext uri="{BB962C8B-B14F-4D97-AF65-F5344CB8AC3E}">
        <p14:creationId xmlns:p14="http://schemas.microsoft.com/office/powerpoint/2010/main" val="291634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22</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37826"/>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Benefits of the CDM</a:t>
            </a:r>
            <a:endParaRPr lang="en-US" dirty="0">
              <a:ea typeface="+mn-lt"/>
              <a:cs typeface="+mn-lt"/>
            </a:endParaRPr>
          </a:p>
        </p:txBody>
      </p:sp>
      <p:sp>
        <p:nvSpPr>
          <p:cNvPr id="45" name="Content Placeholder 1">
            <a:extLst>
              <a:ext uri="{FF2B5EF4-FFF2-40B4-BE49-F238E27FC236}">
                <a16:creationId xmlns:a16="http://schemas.microsoft.com/office/drawing/2014/main" id="{A000E97F-10E2-5E47-AA85-26ADF28D110E}"/>
              </a:ext>
            </a:extLst>
          </p:cNvPr>
          <p:cNvSpPr>
            <a:spLocks noGrp="1"/>
          </p:cNvSpPr>
          <p:nvPr>
            <p:ph idx="1"/>
          </p:nvPr>
        </p:nvSpPr>
        <p:spPr>
          <a:xfrm>
            <a:off x="961572" y="2732998"/>
            <a:ext cx="7406573" cy="2880236"/>
          </a:xfrm>
        </p:spPr>
        <p:txBody>
          <a:bodyPr>
            <a:normAutofit/>
          </a:bodyPr>
          <a:lstStyle/>
          <a:p>
            <a:pPr>
              <a:lnSpc>
                <a:spcPct val="100000"/>
              </a:lnSpc>
              <a:buClr>
                <a:srgbClr val="FFB600"/>
              </a:buClr>
            </a:pPr>
            <a:r>
              <a:rPr lang="en-US" dirty="0"/>
              <a:t>Helps officers to organize their decision-making process and reach better decisions</a:t>
            </a:r>
          </a:p>
          <a:p>
            <a:pPr>
              <a:lnSpc>
                <a:spcPct val="100000"/>
              </a:lnSpc>
              <a:buClr>
                <a:srgbClr val="FFB600"/>
              </a:buClr>
            </a:pPr>
            <a:r>
              <a:rPr lang="en-US" dirty="0"/>
              <a:t>Helps officers to explain their actions after the fact</a:t>
            </a:r>
          </a:p>
          <a:p>
            <a:pPr>
              <a:lnSpc>
                <a:spcPct val="100000"/>
              </a:lnSpc>
            </a:pPr>
            <a:endParaRPr lang="en-US" dirty="0"/>
          </a:p>
          <a:p>
            <a:pPr>
              <a:lnSpc>
                <a:spcPct val="100000"/>
              </a:lnSpc>
            </a:pPr>
            <a:endParaRPr lang="en-US" dirty="0"/>
          </a:p>
        </p:txBody>
      </p:sp>
    </p:spTree>
    <p:custDataLst>
      <p:tags r:id="rId1"/>
    </p:custDataLst>
    <p:extLst>
      <p:ext uri="{BB962C8B-B14F-4D97-AF65-F5344CB8AC3E}">
        <p14:creationId xmlns:p14="http://schemas.microsoft.com/office/powerpoint/2010/main" val="3688217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394618"/>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b="1" dirty="0">
                <a:ea typeface="+mn-lt"/>
                <a:cs typeface="+mn-lt"/>
              </a:rPr>
              <a:t>De-escalation</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303448"/>
            <a:ext cx="7886700" cy="3199659"/>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dirty="0">
                <a:cs typeface="Calibri"/>
              </a:rPr>
              <a:t>Requires cooperation</a:t>
            </a:r>
          </a:p>
          <a:p>
            <a:pPr marL="342900" indent="-342900">
              <a:lnSpc>
                <a:spcPct val="100000"/>
              </a:lnSpc>
              <a:spcAft>
                <a:spcPts val="600"/>
              </a:spcAft>
              <a:buClr>
                <a:srgbClr val="FFB600"/>
              </a:buClr>
              <a:buFont typeface="Arial"/>
              <a:buChar char="•"/>
            </a:pPr>
            <a:r>
              <a:rPr lang="en-US" dirty="0">
                <a:cs typeface="Calibri"/>
              </a:rPr>
              <a:t>Is not something </a:t>
            </a:r>
            <a:r>
              <a:rPr lang="en-US" b="1" dirty="0">
                <a:cs typeface="Calibri"/>
              </a:rPr>
              <a:t>you do </a:t>
            </a:r>
            <a:r>
              <a:rPr lang="en-US" dirty="0">
                <a:cs typeface="Calibri"/>
              </a:rPr>
              <a:t>to a person</a:t>
            </a:r>
          </a:p>
          <a:p>
            <a:pPr marL="342900" indent="-342900">
              <a:lnSpc>
                <a:spcPct val="100000"/>
              </a:lnSpc>
              <a:spcAft>
                <a:spcPts val="600"/>
              </a:spcAft>
              <a:buClr>
                <a:srgbClr val="FFB600"/>
              </a:buClr>
              <a:buFont typeface="Arial"/>
              <a:buChar char="•"/>
            </a:pPr>
            <a:r>
              <a:rPr lang="en-US" dirty="0">
                <a:cs typeface="Calibri"/>
              </a:rPr>
              <a:t>Recognize, create, and maintain conditions that allow de-escalation of one’s own emotions</a:t>
            </a: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130871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4623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b="1" dirty="0">
                <a:ea typeface="+mn-lt"/>
                <a:cs typeface="+mn-lt"/>
              </a:rPr>
              <a:t>Containment &amp; Control</a:t>
            </a:r>
            <a:endParaRPr lang="en-US"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49" y="2350254"/>
            <a:ext cx="8090807" cy="4044614"/>
          </a:xfrm>
          <a:prstGeom prst="rect">
            <a:avLst/>
          </a:prstGeom>
        </p:spPr>
        <p:txBody>
          <a:bodyPr lIns="91425" tIns="91425" rIns="91425" bIns="91425" anchor="t" anchorCtr="0">
            <a:noAutofit/>
          </a:bodyPr>
          <a:lstStyle/>
          <a:p>
            <a:pPr marL="0" indent="0">
              <a:lnSpc>
                <a:spcPct val="100000"/>
              </a:lnSpc>
              <a:spcAft>
                <a:spcPts val="600"/>
              </a:spcAft>
              <a:buClr>
                <a:srgbClr val="FFB600"/>
              </a:buClr>
              <a:buNone/>
            </a:pPr>
            <a:r>
              <a:rPr lang="en-US" b="1" dirty="0">
                <a:cs typeface="Calibri"/>
              </a:rPr>
              <a:t>Containment:</a:t>
            </a:r>
          </a:p>
          <a:p>
            <a:pPr>
              <a:lnSpc>
                <a:spcPct val="100000"/>
              </a:lnSpc>
              <a:spcBef>
                <a:spcPts val="0"/>
              </a:spcBef>
              <a:buClr>
                <a:srgbClr val="FFB600"/>
              </a:buClr>
            </a:pPr>
            <a:r>
              <a:rPr lang="en-US" sz="2400" dirty="0">
                <a:cs typeface="Calibri"/>
              </a:rPr>
              <a:t>Priority</a:t>
            </a:r>
          </a:p>
          <a:p>
            <a:pPr>
              <a:lnSpc>
                <a:spcPct val="100000"/>
              </a:lnSpc>
              <a:spcBef>
                <a:spcPts val="0"/>
              </a:spcBef>
              <a:buClr>
                <a:srgbClr val="FFB600"/>
              </a:buClr>
            </a:pPr>
            <a:r>
              <a:rPr lang="en-US" sz="2400" dirty="0">
                <a:cs typeface="Calibri"/>
              </a:rPr>
              <a:t>Limit movement</a:t>
            </a:r>
          </a:p>
          <a:p>
            <a:pPr>
              <a:lnSpc>
                <a:spcPct val="100000"/>
              </a:lnSpc>
              <a:spcBef>
                <a:spcPts val="0"/>
              </a:spcBef>
              <a:buClr>
                <a:srgbClr val="FFB600"/>
              </a:buClr>
            </a:pPr>
            <a:r>
              <a:rPr lang="en-US" sz="2400" dirty="0">
                <a:cs typeface="Calibri"/>
              </a:rPr>
              <a:t>Slow down and focus on de-escalation</a:t>
            </a:r>
          </a:p>
          <a:p>
            <a:pPr marL="0" indent="0">
              <a:lnSpc>
                <a:spcPct val="100000"/>
              </a:lnSpc>
              <a:spcBef>
                <a:spcPts val="0"/>
              </a:spcBef>
              <a:buClr>
                <a:srgbClr val="FFB600"/>
              </a:buClr>
              <a:buNone/>
            </a:pPr>
            <a:endParaRPr lang="en-US" sz="2400" dirty="0">
              <a:cs typeface="Calibri"/>
            </a:endParaRPr>
          </a:p>
          <a:p>
            <a:pPr marL="0" indent="0">
              <a:lnSpc>
                <a:spcPct val="100000"/>
              </a:lnSpc>
              <a:spcBef>
                <a:spcPts val="0"/>
              </a:spcBef>
              <a:buClr>
                <a:srgbClr val="FFB600"/>
              </a:buClr>
              <a:buNone/>
            </a:pPr>
            <a:r>
              <a:rPr lang="en-US" b="1" dirty="0">
                <a:cs typeface="Calibri"/>
              </a:rPr>
              <a:t>Control:</a:t>
            </a:r>
          </a:p>
          <a:p>
            <a:pPr>
              <a:lnSpc>
                <a:spcPct val="100000"/>
              </a:lnSpc>
              <a:spcBef>
                <a:spcPts val="0"/>
              </a:spcBef>
              <a:buClr>
                <a:srgbClr val="FFB600"/>
              </a:buClr>
            </a:pPr>
            <a:r>
              <a:rPr lang="en-US" sz="2400" dirty="0">
                <a:cs typeface="Calibri"/>
              </a:rPr>
              <a:t>Establish scene control</a:t>
            </a:r>
          </a:p>
          <a:p>
            <a:pPr>
              <a:lnSpc>
                <a:spcPct val="100000"/>
              </a:lnSpc>
              <a:spcBef>
                <a:spcPts val="0"/>
              </a:spcBef>
              <a:buClr>
                <a:srgbClr val="FFB600"/>
              </a:buClr>
            </a:pPr>
            <a:r>
              <a:rPr lang="en-US" sz="2400" dirty="0">
                <a:cs typeface="Calibri"/>
              </a:rPr>
              <a:t>Recognize officer’s decision to de-escalate tied to agency and community support</a:t>
            </a:r>
          </a:p>
          <a:p>
            <a:pPr>
              <a:lnSpc>
                <a:spcPct val="100000"/>
              </a:lnSpc>
              <a:spcAft>
                <a:spcPts val="600"/>
              </a:spcAft>
              <a:buClr>
                <a:srgbClr val="FFB600"/>
              </a:buClr>
            </a:pPr>
            <a:endParaRPr lang="en-US" dirty="0">
              <a:cs typeface="Calibri"/>
            </a:endParaRPr>
          </a:p>
          <a:p>
            <a:pPr>
              <a:lnSpc>
                <a:spcPct val="100000"/>
              </a:lnSpc>
              <a:spcAft>
                <a:spcPts val="600"/>
              </a:spcAft>
              <a:buClr>
                <a:srgbClr val="FFB600"/>
              </a:buClr>
            </a:pPr>
            <a:endParaRPr lang="en-US" dirty="0">
              <a:cs typeface="Calibri"/>
            </a:endParaRPr>
          </a:p>
          <a:p>
            <a:pPr>
              <a:lnSpc>
                <a:spcPct val="100000"/>
              </a:lnSpc>
              <a:spcAft>
                <a:spcPts val="600"/>
              </a:spcAft>
              <a:buClr>
                <a:srgbClr val="FFB600"/>
              </a:buClr>
            </a:pPr>
            <a:endParaRPr lang="en-US" sz="2400" dirty="0">
              <a:cs typeface="Calibri"/>
            </a:endParaRPr>
          </a:p>
          <a:p>
            <a:pPr>
              <a:lnSpc>
                <a:spcPct val="100000"/>
              </a:lnSpc>
              <a:spcAft>
                <a:spcPts val="600"/>
              </a:spcAft>
              <a:buClr>
                <a:srgbClr val="FFB600"/>
              </a:buClr>
            </a:pPr>
            <a:endParaRPr lang="en-US" sz="2400" dirty="0">
              <a:cs typeface="Calibri"/>
            </a:endParaRPr>
          </a:p>
          <a:p>
            <a:pPr marL="0" indent="0">
              <a:lnSpc>
                <a:spcPct val="100000"/>
              </a:lnSpc>
              <a:spcAft>
                <a:spcPts val="600"/>
              </a:spcAft>
              <a:buClr>
                <a:srgbClr val="FFB600"/>
              </a:buClr>
              <a:buNone/>
            </a:pPr>
            <a:endParaRPr lang="en-US" sz="2400" dirty="0">
              <a:cs typeface="Calibri"/>
            </a:endParaRPr>
          </a:p>
          <a:p>
            <a:pPr>
              <a:lnSpc>
                <a:spcPct val="100000"/>
              </a:lnSpc>
              <a:spcBef>
                <a:spcPts val="0"/>
              </a:spcBef>
              <a:spcAft>
                <a:spcPts val="1800"/>
              </a:spcAft>
              <a:buClr>
                <a:srgbClr val="FFB600"/>
              </a:buClr>
              <a:buSzPct val="110000"/>
            </a:pP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393438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25</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4623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Contact &amp; Communication</a:t>
            </a:r>
            <a:endParaRPr lang="en-US" sz="3500"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364046"/>
            <a:ext cx="7886700" cy="3930313"/>
          </a:xfrm>
          <a:prstGeom prst="rect">
            <a:avLst/>
          </a:prstGeom>
        </p:spPr>
        <p:txBody>
          <a:bodyPr lIns="91425" tIns="91425" rIns="91425" bIns="91425" anchor="t" anchorCtr="0">
            <a:noAutofit/>
          </a:bodyPr>
          <a:lstStyle/>
          <a:p>
            <a:pPr marL="0" indent="0">
              <a:lnSpc>
                <a:spcPct val="100000"/>
              </a:lnSpc>
              <a:spcAft>
                <a:spcPts val="600"/>
              </a:spcAft>
              <a:buClr>
                <a:srgbClr val="FFB600"/>
              </a:buClr>
              <a:buNone/>
            </a:pPr>
            <a:r>
              <a:rPr lang="en-US" b="1" dirty="0">
                <a:cs typeface="Calibri"/>
              </a:rPr>
              <a:t>Contact:</a:t>
            </a:r>
          </a:p>
          <a:p>
            <a:pPr marL="342900" indent="-342900">
              <a:lnSpc>
                <a:spcPct val="100000"/>
              </a:lnSpc>
              <a:spcBef>
                <a:spcPts val="0"/>
              </a:spcBef>
              <a:buClr>
                <a:srgbClr val="FFB600"/>
              </a:buClr>
              <a:buFont typeface="Arial"/>
              <a:buChar char="•"/>
            </a:pPr>
            <a:r>
              <a:rPr lang="en-US" sz="2400" dirty="0">
                <a:cs typeface="Calibri"/>
              </a:rPr>
              <a:t>Subject and officer are willing to engage in verbal de-escalation</a:t>
            </a:r>
          </a:p>
          <a:p>
            <a:pPr marL="342900" indent="-342900">
              <a:lnSpc>
                <a:spcPct val="100000"/>
              </a:lnSpc>
              <a:spcBef>
                <a:spcPts val="0"/>
              </a:spcBef>
              <a:buClr>
                <a:srgbClr val="FFB600"/>
              </a:buClr>
              <a:buFont typeface="Arial"/>
              <a:buChar char="•"/>
            </a:pPr>
            <a:r>
              <a:rPr lang="en-US" sz="2400" dirty="0">
                <a:cs typeface="Calibri"/>
              </a:rPr>
              <a:t>Subject understands the officer</a:t>
            </a:r>
          </a:p>
          <a:p>
            <a:pPr marL="342900" indent="-342900">
              <a:lnSpc>
                <a:spcPct val="100000"/>
              </a:lnSpc>
              <a:spcBef>
                <a:spcPts val="0"/>
              </a:spcBef>
              <a:spcAft>
                <a:spcPts val="1800"/>
              </a:spcAft>
              <a:buClr>
                <a:srgbClr val="FFB600"/>
              </a:buClr>
              <a:buFont typeface="Arial"/>
              <a:buChar char="•"/>
            </a:pPr>
            <a:r>
              <a:rPr lang="en-US" sz="2400" dirty="0">
                <a:cs typeface="Calibri"/>
              </a:rPr>
              <a:t>Recognize if contact can be established</a:t>
            </a:r>
          </a:p>
          <a:p>
            <a:pPr marL="0" indent="0">
              <a:lnSpc>
                <a:spcPct val="100000"/>
              </a:lnSpc>
              <a:spcBef>
                <a:spcPts val="0"/>
              </a:spcBef>
              <a:buClr>
                <a:srgbClr val="FFB600"/>
              </a:buClr>
              <a:buSzPct val="110000"/>
              <a:buNone/>
            </a:pPr>
            <a:r>
              <a:rPr lang="en-US" b="1" dirty="0">
                <a:cs typeface="Calibri"/>
              </a:rPr>
              <a:t>Communication:</a:t>
            </a:r>
          </a:p>
          <a:p>
            <a:pPr>
              <a:lnSpc>
                <a:spcPct val="100000"/>
              </a:lnSpc>
              <a:spcBef>
                <a:spcPts val="0"/>
              </a:spcBef>
              <a:buClr>
                <a:srgbClr val="FFB600"/>
              </a:buClr>
              <a:buSzPct val="110000"/>
            </a:pPr>
            <a:r>
              <a:rPr lang="en-US" sz="2400" dirty="0">
                <a:cs typeface="Calibri"/>
              </a:rPr>
              <a:t>Requires competency in emotional intelligence, patience, and skill</a:t>
            </a:r>
          </a:p>
          <a:p>
            <a:pPr>
              <a:lnSpc>
                <a:spcPct val="100000"/>
              </a:lnSpc>
              <a:spcBef>
                <a:spcPts val="0"/>
              </a:spcBef>
              <a:buClr>
                <a:srgbClr val="FFB600"/>
              </a:buClr>
              <a:buSzPct val="110000"/>
            </a:pPr>
            <a:r>
              <a:rPr lang="en-US" sz="2400" dirty="0">
                <a:cs typeface="Calibri"/>
              </a:rPr>
              <a:t>Utilize  “persuasive communication” </a:t>
            </a: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310344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26</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595816" y="1688743"/>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ea typeface="+mn-lt"/>
                <a:cs typeface="+mn-lt"/>
              </a:rPr>
              <a:t>Active Listening</a:t>
            </a:r>
            <a:endParaRPr lang="en-US" sz="3300"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726871"/>
            <a:ext cx="7886700" cy="3640189"/>
          </a:xfrm>
          <a:prstGeom prst="rect">
            <a:avLst/>
          </a:prstGeom>
        </p:spPr>
        <p:txBody>
          <a:bodyPr lIns="91425" tIns="91425" rIns="91425" bIns="91425" anchor="t" anchorCtr="0">
            <a:noAutofit/>
          </a:bodyPr>
          <a:lstStyle/>
          <a:p>
            <a:pPr>
              <a:lnSpc>
                <a:spcPct val="100000"/>
              </a:lnSpc>
              <a:buClr>
                <a:srgbClr val="FFB600"/>
              </a:buClr>
            </a:pPr>
            <a:r>
              <a:rPr lang="en-US" dirty="0">
                <a:cs typeface="Calibri"/>
              </a:rPr>
              <a:t>Use “I” statements</a:t>
            </a:r>
          </a:p>
          <a:p>
            <a:pPr>
              <a:lnSpc>
                <a:spcPct val="100000"/>
              </a:lnSpc>
              <a:buClr>
                <a:srgbClr val="FFB600"/>
              </a:buClr>
            </a:pPr>
            <a:r>
              <a:rPr lang="en-US" dirty="0">
                <a:cs typeface="Calibri"/>
              </a:rPr>
              <a:t>Engage with open-ended questions</a:t>
            </a:r>
          </a:p>
          <a:p>
            <a:pPr>
              <a:lnSpc>
                <a:spcPct val="100000"/>
              </a:lnSpc>
              <a:buClr>
                <a:srgbClr val="FFB600"/>
              </a:buClr>
            </a:pPr>
            <a:r>
              <a:rPr lang="en-US" dirty="0">
                <a:cs typeface="Calibri"/>
              </a:rPr>
              <a:t>Employ the mirroring technique</a:t>
            </a:r>
          </a:p>
          <a:p>
            <a:pPr>
              <a:lnSpc>
                <a:spcPct val="100000"/>
              </a:lnSpc>
              <a:buClr>
                <a:srgbClr val="FFB600"/>
              </a:buClr>
            </a:pPr>
            <a:r>
              <a:rPr lang="en-US" dirty="0">
                <a:cs typeface="Calibri"/>
              </a:rPr>
              <a:t>Paraphrase what you heard</a:t>
            </a:r>
          </a:p>
          <a:p>
            <a:pPr>
              <a:lnSpc>
                <a:spcPct val="100000"/>
              </a:lnSpc>
              <a:buClr>
                <a:srgbClr val="FFB600"/>
              </a:buClr>
            </a:pPr>
            <a:r>
              <a:rPr lang="en-US" dirty="0">
                <a:cs typeface="Calibri"/>
              </a:rPr>
              <a:t>Consider your body language</a:t>
            </a:r>
          </a:p>
          <a:p>
            <a:pPr>
              <a:lnSpc>
                <a:spcPct val="100000"/>
              </a:lnSpc>
              <a:buClr>
                <a:srgbClr val="FFB600"/>
              </a:buClr>
            </a:pPr>
            <a:endParaRPr lang="en-US" dirty="0">
              <a:cs typeface="Calibri"/>
            </a:endParaRPr>
          </a:p>
          <a:p>
            <a:pPr>
              <a:lnSpc>
                <a:spcPct val="100000"/>
              </a:lnSpc>
              <a:buClr>
                <a:srgbClr val="FFB600"/>
              </a:buClr>
            </a:pPr>
            <a:endParaRPr lang="en-US" dirty="0">
              <a:cs typeface="Calibri"/>
            </a:endParaRPr>
          </a:p>
          <a:p>
            <a:pPr>
              <a:lnSpc>
                <a:spcPct val="100000"/>
              </a:lnSpc>
              <a:spcBef>
                <a:spcPts val="0"/>
              </a:spcBef>
              <a:spcAft>
                <a:spcPts val="1800"/>
              </a:spcAft>
              <a:buClr>
                <a:srgbClr val="FFB600"/>
              </a:buClr>
              <a:buSzPct val="110000"/>
            </a:pPr>
            <a:endParaRPr lang="en-US" dirty="0"/>
          </a:p>
          <a:p>
            <a:pPr>
              <a:lnSpc>
                <a:spcPct val="115000"/>
              </a:lnSpc>
              <a:spcBef>
                <a:spcPts val="0"/>
              </a:spcBef>
              <a:buClr>
                <a:schemeClr val="tx1"/>
              </a:buClr>
              <a:buSzPct val="110000"/>
            </a:pPr>
            <a:endParaRPr lang="en-US" dirty="0"/>
          </a:p>
          <a:p>
            <a:pPr marL="0" indent="0">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241443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27</a:t>
            </a:fld>
            <a:endParaRPr lang="en-US" dirty="0"/>
          </a:p>
        </p:txBody>
      </p:sp>
      <p:sp>
        <p:nvSpPr>
          <p:cNvPr id="5" name="Title 4">
            <a:extLst>
              <a:ext uri="{FF2B5EF4-FFF2-40B4-BE49-F238E27FC236}">
                <a16:creationId xmlns:a16="http://schemas.microsoft.com/office/drawing/2014/main" id="{1940B91F-CBAB-4F2E-BA53-13ED84E984E1}"/>
              </a:ext>
            </a:extLst>
          </p:cNvPr>
          <p:cNvSpPr>
            <a:spLocks noGrp="1"/>
          </p:cNvSpPr>
          <p:nvPr>
            <p:ph type="title"/>
          </p:nvPr>
        </p:nvSpPr>
        <p:spPr/>
        <p:txBody>
          <a:bodyPr/>
          <a:lstStyle/>
          <a:p>
            <a:r>
              <a:rPr lang="en-US" b="1" dirty="0"/>
              <a:t>Communication Dos &amp; Don’ts </a:t>
            </a:r>
          </a:p>
        </p:txBody>
      </p:sp>
      <p:sp>
        <p:nvSpPr>
          <p:cNvPr id="16" name="Shape 375">
            <a:extLst>
              <a:ext uri="{FF2B5EF4-FFF2-40B4-BE49-F238E27FC236}">
                <a16:creationId xmlns:a16="http://schemas.microsoft.com/office/drawing/2014/main" id="{D3E9C27C-39B1-44A4-802B-9DEC31AA11D2}"/>
              </a:ext>
            </a:extLst>
          </p:cNvPr>
          <p:cNvSpPr txBox="1">
            <a:spLocks noGrp="1"/>
          </p:cNvSpPr>
          <p:nvPr>
            <p:ph idx="1"/>
          </p:nvPr>
        </p:nvSpPr>
        <p:spPr>
          <a:xfrm>
            <a:off x="512619" y="2188208"/>
            <a:ext cx="8312726" cy="4015738"/>
          </a:xfrm>
          <a:prstGeom prst="rect">
            <a:avLst/>
          </a:prstGeom>
        </p:spPr>
        <p:txBody>
          <a:bodyPr lIns="91425" tIns="91425" rIns="91425" bIns="91425" anchor="t" anchorCtr="0">
            <a:noAutofit/>
          </a:bodyPr>
          <a:lstStyle/>
          <a:p>
            <a:pPr>
              <a:lnSpc>
                <a:spcPct val="100000"/>
              </a:lnSpc>
              <a:spcBef>
                <a:spcPts val="0"/>
              </a:spcBef>
              <a:spcAft>
                <a:spcPts val="1800"/>
              </a:spcAft>
              <a:buClr>
                <a:srgbClr val="FFB600"/>
              </a:buClr>
              <a:buSzPct val="110000"/>
            </a:pPr>
            <a:r>
              <a:rPr lang="en-US" sz="2600" dirty="0"/>
              <a:t>Stop saying “Relax” or ”Calm Down"  - </a:t>
            </a:r>
            <a:r>
              <a:rPr lang="en-US" sz="2600" b="1" dirty="0"/>
              <a:t>Does</a:t>
            </a:r>
            <a:r>
              <a:rPr lang="en-US" sz="2600" dirty="0"/>
              <a:t> </a:t>
            </a:r>
            <a:r>
              <a:rPr lang="en-US" sz="2600" b="1" dirty="0"/>
              <a:t>NOT</a:t>
            </a:r>
            <a:r>
              <a:rPr lang="en-US" sz="2600" dirty="0"/>
              <a:t> work!</a:t>
            </a:r>
          </a:p>
          <a:p>
            <a:pPr>
              <a:lnSpc>
                <a:spcPct val="100000"/>
              </a:lnSpc>
              <a:spcBef>
                <a:spcPts val="0"/>
              </a:spcBef>
              <a:spcAft>
                <a:spcPts val="1800"/>
              </a:spcAft>
              <a:buClr>
                <a:srgbClr val="FFB600"/>
              </a:buClr>
              <a:buSzPct val="110000"/>
            </a:pPr>
            <a:r>
              <a:rPr lang="en-US" sz="2600" dirty="0"/>
              <a:t>Say instead “Try breathing with me” or “Take a deep breath with me”</a:t>
            </a:r>
          </a:p>
          <a:p>
            <a:pPr>
              <a:lnSpc>
                <a:spcPct val="100000"/>
              </a:lnSpc>
              <a:spcBef>
                <a:spcPts val="0"/>
              </a:spcBef>
              <a:spcAft>
                <a:spcPts val="1800"/>
              </a:spcAft>
              <a:buClr>
                <a:srgbClr val="FFB600"/>
              </a:buClr>
              <a:buSzPct val="110000"/>
            </a:pPr>
            <a:r>
              <a:rPr lang="en-US" sz="2600" dirty="0"/>
              <a:t>Don’t “draw a line in the sand” </a:t>
            </a:r>
          </a:p>
          <a:p>
            <a:pPr>
              <a:lnSpc>
                <a:spcPct val="100000"/>
              </a:lnSpc>
              <a:spcBef>
                <a:spcPts val="0"/>
              </a:spcBef>
              <a:spcAft>
                <a:spcPts val="1800"/>
              </a:spcAft>
              <a:buClr>
                <a:srgbClr val="FFB600"/>
              </a:buClr>
              <a:buSzPct val="110000"/>
            </a:pPr>
            <a:r>
              <a:rPr lang="en-US" sz="2600" dirty="0"/>
              <a:t>Avoid being condescending</a:t>
            </a:r>
          </a:p>
          <a:p>
            <a:pPr>
              <a:lnSpc>
                <a:spcPct val="100000"/>
              </a:lnSpc>
              <a:spcBef>
                <a:spcPts val="0"/>
              </a:spcBef>
              <a:spcAft>
                <a:spcPts val="1800"/>
              </a:spcAft>
              <a:buClr>
                <a:srgbClr val="FFB600"/>
              </a:buClr>
              <a:buSzPct val="110000"/>
            </a:pPr>
            <a:r>
              <a:rPr lang="en-US" sz="2600" dirty="0"/>
              <a:t>Use first names when addressing the person</a:t>
            </a:r>
          </a:p>
          <a:p>
            <a:pPr>
              <a:lnSpc>
                <a:spcPct val="115000"/>
              </a:lnSpc>
              <a:spcBef>
                <a:spcPts val="0"/>
              </a:spcBef>
              <a:buClr>
                <a:schemeClr val="tx1"/>
              </a:buClr>
              <a:buSzPct val="110000"/>
            </a:pPr>
            <a:endParaRPr lang="en-US" sz="2600" dirty="0"/>
          </a:p>
          <a:p>
            <a:pPr marL="0" indent="0">
              <a:lnSpc>
                <a:spcPct val="115000"/>
              </a:lnSpc>
              <a:spcBef>
                <a:spcPts val="0"/>
              </a:spcBef>
              <a:buClr>
                <a:schemeClr val="tx1"/>
              </a:buClr>
              <a:buSzPct val="110000"/>
              <a:buNone/>
            </a:pPr>
            <a:endParaRPr lang="en-US" sz="2600" dirty="0"/>
          </a:p>
        </p:txBody>
      </p:sp>
    </p:spTree>
    <p:custDataLst>
      <p:tags r:id="rId1"/>
    </p:custDataLst>
    <p:extLst>
      <p:ext uri="{BB962C8B-B14F-4D97-AF65-F5344CB8AC3E}">
        <p14:creationId xmlns:p14="http://schemas.microsoft.com/office/powerpoint/2010/main" val="42396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28</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628650" y="1707337"/>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Ensuring Positive Outcomes</a:t>
            </a:r>
            <a:endParaRPr lang="en-US" sz="3500" i="1" dirty="0">
              <a:solidFill>
                <a:srgbClr val="FFB600"/>
              </a:solidFill>
              <a:ea typeface="+mn-lt"/>
              <a:cs typeface="+mn-lt"/>
            </a:endParaRPr>
          </a:p>
        </p:txBody>
      </p:sp>
      <p:sp>
        <p:nvSpPr>
          <p:cNvPr id="14" name="Shape 375">
            <a:extLst>
              <a:ext uri="{FF2B5EF4-FFF2-40B4-BE49-F238E27FC236}">
                <a16:creationId xmlns:a16="http://schemas.microsoft.com/office/drawing/2014/main" id="{14DA858E-B250-FC4F-81BF-7395FBECC0DA}"/>
              </a:ext>
            </a:extLst>
          </p:cNvPr>
          <p:cNvSpPr txBox="1">
            <a:spLocks noGrp="1"/>
          </p:cNvSpPr>
          <p:nvPr>
            <p:ph idx="1"/>
          </p:nvPr>
        </p:nvSpPr>
        <p:spPr>
          <a:xfrm>
            <a:off x="628650" y="2563388"/>
            <a:ext cx="7886700" cy="3623010"/>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sz="2400" dirty="0">
                <a:cs typeface="Calibri"/>
              </a:rPr>
              <a:t>Are you practicing the basics of your craft?</a:t>
            </a:r>
          </a:p>
          <a:p>
            <a:pPr marL="342900" indent="-342900">
              <a:lnSpc>
                <a:spcPct val="100000"/>
              </a:lnSpc>
              <a:spcAft>
                <a:spcPts val="600"/>
              </a:spcAft>
              <a:buClr>
                <a:srgbClr val="FFB600"/>
              </a:buClr>
              <a:buFont typeface="Arial"/>
              <a:buChar char="•"/>
            </a:pPr>
            <a:r>
              <a:rPr lang="en-US" sz="2400" dirty="0">
                <a:cs typeface="Calibri"/>
              </a:rPr>
              <a:t>Do you know the law? Criminal and civil?</a:t>
            </a:r>
          </a:p>
          <a:p>
            <a:pPr marL="342900" indent="-342900">
              <a:lnSpc>
                <a:spcPct val="100000"/>
              </a:lnSpc>
              <a:spcAft>
                <a:spcPts val="600"/>
              </a:spcAft>
              <a:buClr>
                <a:srgbClr val="FFB600"/>
              </a:buClr>
              <a:buFont typeface="Arial"/>
              <a:buChar char="•"/>
            </a:pPr>
            <a:r>
              <a:rPr lang="en-US" sz="2400" dirty="0">
                <a:cs typeface="Calibri"/>
              </a:rPr>
              <a:t>Is the use of force proportional?</a:t>
            </a:r>
          </a:p>
          <a:p>
            <a:pPr marL="342900" indent="-342900">
              <a:lnSpc>
                <a:spcPct val="100000"/>
              </a:lnSpc>
              <a:spcAft>
                <a:spcPts val="600"/>
              </a:spcAft>
              <a:buClr>
                <a:srgbClr val="FFB600"/>
              </a:buClr>
              <a:buFont typeface="Arial"/>
              <a:buChar char="•"/>
            </a:pPr>
            <a:r>
              <a:rPr lang="en-US" sz="2400" dirty="0">
                <a:cs typeface="Calibri"/>
              </a:rPr>
              <a:t>Are you practicing the CDM?</a:t>
            </a:r>
          </a:p>
          <a:p>
            <a:pPr marL="342900" indent="-342900">
              <a:lnSpc>
                <a:spcPct val="100000"/>
              </a:lnSpc>
              <a:spcAft>
                <a:spcPts val="600"/>
              </a:spcAft>
              <a:buClr>
                <a:srgbClr val="FFB600"/>
              </a:buClr>
              <a:buFont typeface="Arial"/>
              <a:buChar char="•"/>
            </a:pPr>
            <a:r>
              <a:rPr lang="en-US" sz="2400" dirty="0">
                <a:cs typeface="Calibri"/>
              </a:rPr>
              <a:t>How sharp are your communication skills?</a:t>
            </a:r>
          </a:p>
          <a:p>
            <a:pPr marL="342900" indent="-342900">
              <a:lnSpc>
                <a:spcPct val="100000"/>
              </a:lnSpc>
              <a:spcAft>
                <a:spcPts val="600"/>
              </a:spcAft>
              <a:buClr>
                <a:srgbClr val="FFB600"/>
              </a:buClr>
              <a:buFont typeface="Arial"/>
              <a:buChar char="•"/>
            </a:pPr>
            <a:r>
              <a:rPr lang="en-US" sz="2400" dirty="0">
                <a:cs typeface="Calibri"/>
              </a:rPr>
              <a:t>Are officers working together as a team?</a:t>
            </a:r>
          </a:p>
          <a:p>
            <a:pPr>
              <a:lnSpc>
                <a:spcPct val="100000"/>
              </a:lnSpc>
              <a:spcBef>
                <a:spcPts val="0"/>
              </a:spcBef>
              <a:spcAft>
                <a:spcPts val="1800"/>
              </a:spcAft>
              <a:buClr>
                <a:srgbClr val="FFB600"/>
              </a:buClr>
              <a:buSzPct val="110000"/>
            </a:pPr>
            <a:endParaRPr lang="en-US" sz="2300" dirty="0"/>
          </a:p>
          <a:p>
            <a:pPr>
              <a:lnSpc>
                <a:spcPct val="115000"/>
              </a:lnSpc>
              <a:spcBef>
                <a:spcPts val="0"/>
              </a:spcBef>
              <a:buClr>
                <a:schemeClr val="tx1"/>
              </a:buClr>
              <a:buSzPct val="110000"/>
            </a:pPr>
            <a:endParaRPr lang="en-US" sz="16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2491802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29</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740641" y="280634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Control Tactics Review</a:t>
            </a:r>
            <a:endParaRPr lang="en-US" sz="3500" i="1" dirty="0">
              <a:solidFill>
                <a:srgbClr val="FFB600"/>
              </a:solidFill>
              <a:ea typeface="+mn-lt"/>
              <a:cs typeface="+mn-lt"/>
            </a:endParaRPr>
          </a:p>
        </p:txBody>
      </p:sp>
    </p:spTree>
    <p:custDataLst>
      <p:tags r:id="rId1"/>
    </p:custDataLst>
    <p:extLst>
      <p:ext uri="{BB962C8B-B14F-4D97-AF65-F5344CB8AC3E}">
        <p14:creationId xmlns:p14="http://schemas.microsoft.com/office/powerpoint/2010/main" val="401347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01361" y="2776113"/>
            <a:ext cx="8141277" cy="2001590"/>
          </a:xfrm>
        </p:spPr>
        <p:txBody>
          <a:bodyPr>
            <a:normAutofit/>
          </a:bodyPr>
          <a:lstStyle/>
          <a:p>
            <a:pPr marL="0" indent="0" algn="ctr">
              <a:buNone/>
            </a:pPr>
            <a:r>
              <a:rPr lang="en-US" dirty="0"/>
              <a:t>The need for law enforcement to </a:t>
            </a:r>
            <a:r>
              <a:rPr lang="en-US" b="1" dirty="0">
                <a:solidFill>
                  <a:srgbClr val="FFB600"/>
                </a:solidFill>
              </a:rPr>
              <a:t>protect themselves, members of the public, </a:t>
            </a:r>
            <a:r>
              <a:rPr lang="en-US" dirty="0"/>
              <a:t>and, whenever possible, </a:t>
            </a:r>
            <a:r>
              <a:rPr lang="en-US" b="1" dirty="0">
                <a:solidFill>
                  <a:srgbClr val="FFB600"/>
                </a:solidFill>
              </a:rPr>
              <a:t>criminal suspects and subjects in crisis </a:t>
            </a:r>
            <a:r>
              <a:rPr lang="en-US" dirty="0"/>
              <a:t>from danger and harm.</a:t>
            </a:r>
            <a:endParaRPr lang="en-US"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676672"/>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500" b="1" dirty="0"/>
              <a:t>Sanctity of Human Life</a:t>
            </a:r>
          </a:p>
        </p:txBody>
      </p:sp>
    </p:spTree>
    <p:custDataLst>
      <p:tags r:id="rId1"/>
    </p:custDataLst>
    <p:extLst>
      <p:ext uri="{BB962C8B-B14F-4D97-AF65-F5344CB8AC3E}">
        <p14:creationId xmlns:p14="http://schemas.microsoft.com/office/powerpoint/2010/main" val="3640306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4D270F26-F195-498F-A1E8-7D080ECAA3B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50" y="1834670"/>
            <a:ext cx="7886700" cy="4455985"/>
          </a:xfrm>
        </p:spPr>
      </p:pic>
      <p:sp>
        <p:nvSpPr>
          <p:cNvPr id="4" name="Slide Number Placeholder 3"/>
          <p:cNvSpPr>
            <a:spLocks noGrp="1"/>
          </p:cNvSpPr>
          <p:nvPr>
            <p:ph type="sldNum" sz="quarter" idx="12"/>
          </p:nvPr>
        </p:nvSpPr>
        <p:spPr/>
        <p:txBody>
          <a:bodyPr/>
          <a:lstStyle/>
          <a:p>
            <a:fld id="{26D2CB40-E50C-4D3C-A796-5519001A4ED7}" type="slidenum">
              <a:rPr lang="en-US" smtClean="0"/>
              <a:t>30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245755"/>
            <a:ext cx="78867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Handcuff Selection</a:t>
            </a:r>
          </a:p>
        </p:txBody>
      </p:sp>
    </p:spTree>
    <p:custDataLst>
      <p:tags r:id="rId1"/>
    </p:custDataLst>
    <p:extLst>
      <p:ext uri="{BB962C8B-B14F-4D97-AF65-F5344CB8AC3E}">
        <p14:creationId xmlns:p14="http://schemas.microsoft.com/office/powerpoint/2010/main" val="336201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4351" y="2315149"/>
            <a:ext cx="7916834" cy="885252"/>
          </a:xfrm>
          <a:solidFill>
            <a:srgbClr val="FFB600"/>
          </a:solidFill>
        </p:spPr>
        <p:txBody>
          <a:bodyPr>
            <a:normAutofit/>
          </a:bodyPr>
          <a:lstStyle/>
          <a:p>
            <a:pPr marL="0" indent="0" algn="ctr">
              <a:buNone/>
            </a:pPr>
            <a:r>
              <a:rPr lang="en-US" b="1" dirty="0">
                <a:solidFill>
                  <a:srgbClr val="002060"/>
                </a:solidFill>
              </a:rPr>
              <a:t>It is important to gain control of the subject from the first touch</a:t>
            </a:r>
          </a:p>
        </p:txBody>
      </p:sp>
      <p:sp>
        <p:nvSpPr>
          <p:cNvPr id="4" name="Slide Number Placeholder 3"/>
          <p:cNvSpPr>
            <a:spLocks noGrp="1"/>
          </p:cNvSpPr>
          <p:nvPr>
            <p:ph type="sldNum" sz="quarter" idx="12"/>
          </p:nvPr>
        </p:nvSpPr>
        <p:spPr/>
        <p:txBody>
          <a:bodyPr/>
          <a:lstStyle/>
          <a:p>
            <a:fld id="{26D2CB40-E50C-4D3C-A796-5519001A4ED7}" type="slidenum">
              <a:rPr lang="en-US" smtClean="0"/>
              <a:t>31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8867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Basic Handcuffing Concepts</a:t>
            </a:r>
          </a:p>
        </p:txBody>
      </p:sp>
      <p:sp>
        <p:nvSpPr>
          <p:cNvPr id="6" name="Content Placeholder 1">
            <a:extLst>
              <a:ext uri="{FF2B5EF4-FFF2-40B4-BE49-F238E27FC236}">
                <a16:creationId xmlns:a16="http://schemas.microsoft.com/office/drawing/2014/main" id="{74E62C42-696A-4A0C-83C1-4F7072C3486C}"/>
              </a:ext>
            </a:extLst>
          </p:cNvPr>
          <p:cNvSpPr txBox="1">
            <a:spLocks/>
          </p:cNvSpPr>
          <p:nvPr/>
        </p:nvSpPr>
        <p:spPr>
          <a:xfrm>
            <a:off x="781050" y="3518698"/>
            <a:ext cx="7916834" cy="24639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B600"/>
              </a:buClr>
            </a:pPr>
            <a:r>
              <a:rPr lang="en-US" sz="3000" dirty="0"/>
              <a:t>Apply handcuffs smoothly &amp; quickly</a:t>
            </a:r>
          </a:p>
          <a:p>
            <a:pPr>
              <a:buClr>
                <a:srgbClr val="FFB600"/>
              </a:buClr>
            </a:pPr>
            <a:r>
              <a:rPr lang="en-US" sz="3000" dirty="0"/>
              <a:t>Pistol Grip</a:t>
            </a:r>
          </a:p>
          <a:p>
            <a:pPr>
              <a:buClr>
                <a:srgbClr val="FFB600"/>
              </a:buClr>
            </a:pPr>
            <a:r>
              <a:rPr lang="en-US" sz="3000" dirty="0"/>
              <a:t>Double Push Principle</a:t>
            </a:r>
          </a:p>
          <a:p>
            <a:pPr>
              <a:buClr>
                <a:srgbClr val="FFB600"/>
              </a:buClr>
            </a:pPr>
            <a:r>
              <a:rPr lang="en-US" sz="3000" dirty="0"/>
              <a:t>Double Lock Cuffs</a:t>
            </a:r>
          </a:p>
          <a:p>
            <a:pPr>
              <a:buClr>
                <a:srgbClr val="FFB600"/>
              </a:buClr>
            </a:pPr>
            <a:r>
              <a:rPr lang="en-US" sz="3000" dirty="0"/>
              <a:t>Check for Tightness</a:t>
            </a:r>
          </a:p>
        </p:txBody>
      </p:sp>
    </p:spTree>
    <p:custDataLst>
      <p:tags r:id="rId1"/>
    </p:custDataLst>
    <p:extLst>
      <p:ext uri="{BB962C8B-B14F-4D97-AF65-F5344CB8AC3E}">
        <p14:creationId xmlns:p14="http://schemas.microsoft.com/office/powerpoint/2010/main" val="1622684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schematic&#10;&#10;Description automatically generated">
            <a:extLst>
              <a:ext uri="{FF2B5EF4-FFF2-40B4-BE49-F238E27FC236}">
                <a16:creationId xmlns:a16="http://schemas.microsoft.com/office/drawing/2014/main" id="{379B4E79-3616-4C17-ACA3-B309E1706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72145" y="2031426"/>
            <a:ext cx="4391891" cy="4435212"/>
          </a:xfrm>
          <a:effectLst>
            <a:innerShdw blurRad="114300">
              <a:prstClr val="black"/>
            </a:innerShdw>
          </a:effectLst>
        </p:spPr>
      </p:pic>
      <p:sp>
        <p:nvSpPr>
          <p:cNvPr id="4" name="Slide Number Placeholder 3"/>
          <p:cNvSpPr>
            <a:spLocks noGrp="1"/>
          </p:cNvSpPr>
          <p:nvPr>
            <p:ph type="sldNum" sz="quarter" idx="12"/>
          </p:nvPr>
        </p:nvSpPr>
        <p:spPr/>
        <p:txBody>
          <a:bodyPr/>
          <a:lstStyle/>
          <a:p>
            <a:fld id="{26D2CB40-E50C-4D3C-A796-5519001A4ED7}" type="slidenum">
              <a:rPr lang="en-US" smtClean="0"/>
              <a:t>32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00716"/>
            <a:ext cx="763503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Officer Positioning</a:t>
            </a:r>
          </a:p>
        </p:txBody>
      </p:sp>
    </p:spTree>
    <p:custDataLst>
      <p:tags r:id="rId1"/>
    </p:custDataLst>
    <p:extLst>
      <p:ext uri="{BB962C8B-B14F-4D97-AF65-F5344CB8AC3E}">
        <p14:creationId xmlns:p14="http://schemas.microsoft.com/office/powerpoint/2010/main" val="4188682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877712"/>
            <a:ext cx="7886700" cy="1620982"/>
          </a:xfrm>
          <a:solidFill>
            <a:srgbClr val="FFB600"/>
          </a:solidFill>
        </p:spPr>
        <p:txBody>
          <a:bodyPr>
            <a:normAutofit/>
          </a:bodyPr>
          <a:lstStyle/>
          <a:p>
            <a:pPr marL="0" indent="0" algn="ctr">
              <a:buNone/>
            </a:pPr>
            <a:r>
              <a:rPr lang="en-US" b="1" dirty="0">
                <a:solidFill>
                  <a:srgbClr val="002060"/>
                </a:solidFill>
              </a:rPr>
              <a:t>The minimum safe zone</a:t>
            </a:r>
          </a:p>
          <a:p>
            <a:pPr marL="0" indent="0" algn="ctr">
              <a:buNone/>
            </a:pPr>
            <a:r>
              <a:rPr lang="en-US" b="1" dirty="0">
                <a:solidFill>
                  <a:srgbClr val="002060"/>
                </a:solidFill>
              </a:rPr>
              <a:t> that an officer should maintain</a:t>
            </a:r>
          </a:p>
          <a:p>
            <a:pPr marL="0" indent="0" algn="ctr">
              <a:buNone/>
            </a:pPr>
            <a:r>
              <a:rPr lang="en-US" b="1" dirty="0">
                <a:solidFill>
                  <a:srgbClr val="002060"/>
                </a:solidFill>
              </a:rPr>
              <a:t> when dealing with others. </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33</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Reactionary Gap</a:t>
            </a:r>
          </a:p>
        </p:txBody>
      </p:sp>
    </p:spTree>
    <p:custDataLst>
      <p:tags r:id="rId1"/>
    </p:custDataLst>
    <p:extLst>
      <p:ext uri="{BB962C8B-B14F-4D97-AF65-F5344CB8AC3E}">
        <p14:creationId xmlns:p14="http://schemas.microsoft.com/office/powerpoint/2010/main" val="84914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5921"/>
            <a:ext cx="7886700" cy="4531042"/>
          </a:xfrm>
        </p:spPr>
        <p:txBody>
          <a:bodyPr>
            <a:normAutofit/>
          </a:bodyPr>
          <a:lstStyle/>
          <a:p>
            <a:pPr marL="0" indent="0" algn="ctr">
              <a:buNone/>
            </a:pPr>
            <a:r>
              <a:rPr lang="en-US" sz="3200" b="1" dirty="0">
                <a:solidFill>
                  <a:srgbClr val="002060"/>
                </a:solidFill>
              </a:rPr>
              <a:t> </a:t>
            </a:r>
          </a:p>
        </p:txBody>
      </p:sp>
      <p:sp>
        <p:nvSpPr>
          <p:cNvPr id="4" name="Slide Number Placeholder 3"/>
          <p:cNvSpPr>
            <a:spLocks noGrp="1"/>
          </p:cNvSpPr>
          <p:nvPr>
            <p:ph type="sldNum" sz="quarter" idx="12"/>
          </p:nvPr>
        </p:nvSpPr>
        <p:spPr/>
        <p:txBody>
          <a:bodyPr/>
          <a:lstStyle/>
          <a:p>
            <a:fld id="{26D2CB40-E50C-4D3C-A796-5519001A4ED7}" type="slidenum">
              <a:rPr lang="en-US" smtClean="0"/>
              <a:t>34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a:t>
            </a:r>
          </a:p>
        </p:txBody>
      </p:sp>
      <p:pic>
        <p:nvPicPr>
          <p:cNvPr id="8" name="Picture 7" descr="A picture containing text&#10;&#10;Description automatically generated">
            <a:extLst>
              <a:ext uri="{FF2B5EF4-FFF2-40B4-BE49-F238E27FC236}">
                <a16:creationId xmlns:a16="http://schemas.microsoft.com/office/drawing/2014/main" id="{0E9F4E59-DB9E-4307-A68B-186BF6FD8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091" y="1963974"/>
            <a:ext cx="6024622" cy="3894935"/>
          </a:xfrm>
          <a:prstGeom prst="rect">
            <a:avLst/>
          </a:prstGeom>
          <a:effectLst>
            <a:innerShdw blurRad="63500" dist="50800" dir="8100000">
              <a:prstClr val="black">
                <a:alpha val="50000"/>
              </a:prstClr>
            </a:innerShdw>
          </a:effectLst>
          <a:scene3d>
            <a:camera prst="orthographicFront"/>
            <a:lightRig rig="threePt" dir="t"/>
          </a:scene3d>
          <a:sp3d>
            <a:bevelT prst="angle"/>
          </a:sp3d>
        </p:spPr>
      </p:pic>
    </p:spTree>
    <p:custDataLst>
      <p:tags r:id="rId1"/>
    </p:custDataLst>
    <p:extLst>
      <p:ext uri="{BB962C8B-B14F-4D97-AF65-F5344CB8AC3E}">
        <p14:creationId xmlns:p14="http://schemas.microsoft.com/office/powerpoint/2010/main" val="4266237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58284"/>
            <a:ext cx="7886700" cy="4051069"/>
          </a:xfrm>
        </p:spPr>
        <p:txBody>
          <a:bodyPr>
            <a:normAutofit/>
          </a:bodyPr>
          <a:lstStyle/>
          <a:p>
            <a:pPr>
              <a:buClr>
                <a:srgbClr val="FFB600"/>
              </a:buClr>
            </a:pPr>
            <a:r>
              <a:rPr lang="en-US" b="1" dirty="0"/>
              <a:t>NO LIVE FIREARMS, CHEMICAL AGENTS, KNIVES, OR ANY OTHER WEAPONS ARE ALLOWED</a:t>
            </a:r>
            <a:r>
              <a:rPr lang="en-US" dirty="0"/>
              <a:t>.</a:t>
            </a:r>
          </a:p>
          <a:p>
            <a:pPr>
              <a:buClr>
                <a:srgbClr val="FFB600"/>
              </a:buClr>
            </a:pPr>
            <a:r>
              <a:rPr lang="en-US" dirty="0"/>
              <a:t>Instructors/ Students will participate in a check for weapons prior to start of physical practice.</a:t>
            </a:r>
          </a:p>
          <a:p>
            <a:pPr>
              <a:buClr>
                <a:srgbClr val="FFB600"/>
              </a:buClr>
            </a:pPr>
            <a:r>
              <a:rPr lang="en-US" dirty="0"/>
              <a:t>DISRUPTIVE BEHAVIOR WILL NOT BE TOLERATED. </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35</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268225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815" y="2370585"/>
            <a:ext cx="7886700" cy="2568633"/>
          </a:xfrm>
        </p:spPr>
        <p:txBody>
          <a:bodyPr>
            <a:normAutofit/>
          </a:bodyPr>
          <a:lstStyle/>
          <a:p>
            <a:pPr marL="0" indent="0">
              <a:buNone/>
            </a:pPr>
            <a:r>
              <a:rPr lang="en-US" dirty="0"/>
              <a:t>Prior to training:</a:t>
            </a:r>
          </a:p>
          <a:p>
            <a:pPr>
              <a:buClr>
                <a:srgbClr val="FFB600"/>
              </a:buClr>
            </a:pPr>
            <a:r>
              <a:rPr lang="en-US" sz="2600" dirty="0"/>
              <a:t>Shower</a:t>
            </a:r>
          </a:p>
          <a:p>
            <a:pPr>
              <a:buClr>
                <a:srgbClr val="FFB600"/>
              </a:buClr>
            </a:pPr>
            <a:r>
              <a:rPr lang="en-US" sz="2600" dirty="0"/>
              <a:t>No cologne/perfumes</a:t>
            </a:r>
          </a:p>
          <a:p>
            <a:pPr>
              <a:buClr>
                <a:srgbClr val="FFB600"/>
              </a:buClr>
            </a:pPr>
            <a:r>
              <a:rPr lang="en-US" sz="2600" dirty="0"/>
              <a:t>Trim fingernails</a:t>
            </a:r>
          </a:p>
          <a:p>
            <a:pPr>
              <a:buClr>
                <a:srgbClr val="FFB600"/>
              </a:buClr>
            </a:pPr>
            <a:r>
              <a:rPr lang="en-US" sz="2600" dirty="0"/>
              <a:t>Remove all jewelry</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36</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27ADFF80-E494-4FC2-8962-32F100F9ED9B}"/>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1211692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2815" y="2095289"/>
            <a:ext cx="8012535" cy="1333712"/>
          </a:xfrm>
          <a:solidFill>
            <a:srgbClr val="FFB600"/>
          </a:solidFill>
        </p:spPr>
        <p:txBody>
          <a:bodyPr>
            <a:normAutofit fontScale="92500" lnSpcReduction="10000"/>
          </a:bodyPr>
          <a:lstStyle/>
          <a:p>
            <a:pPr marL="0" indent="0" algn="ctr">
              <a:buClr>
                <a:srgbClr val="FFB600"/>
              </a:buClr>
              <a:buNone/>
            </a:pPr>
            <a:r>
              <a:rPr lang="en-US" sz="3200" b="1" dirty="0">
                <a:solidFill>
                  <a:srgbClr val="002060"/>
                </a:solidFill>
              </a:rPr>
              <a:t>    - Instructors -	</a:t>
            </a:r>
          </a:p>
          <a:p>
            <a:pPr marL="0" indent="0" algn="ctr">
              <a:buClr>
                <a:srgbClr val="FFB600"/>
              </a:buClr>
              <a:buNone/>
            </a:pPr>
            <a:r>
              <a:rPr lang="en-US" sz="2600" b="1" dirty="0">
                <a:solidFill>
                  <a:srgbClr val="002060"/>
                </a:solidFill>
              </a:rPr>
              <a:t>Create a safe training environment</a:t>
            </a:r>
          </a:p>
          <a:p>
            <a:pPr algn="ctr">
              <a:buClr>
                <a:srgbClr val="FFB600"/>
              </a:buClr>
            </a:pPr>
            <a:r>
              <a:rPr lang="en-US" sz="2600" b="1" dirty="0">
                <a:solidFill>
                  <a:srgbClr val="002060"/>
                </a:solidFill>
              </a:rPr>
              <a:t>Maintain discipline</a:t>
            </a:r>
          </a:p>
          <a:p>
            <a:pPr marL="0" indent="0">
              <a:buClr>
                <a:srgbClr val="FFB600"/>
              </a:buClr>
              <a:buNone/>
            </a:pPr>
            <a:endParaRPr lang="en-US" b="1" dirty="0"/>
          </a:p>
        </p:txBody>
      </p:sp>
      <p:sp>
        <p:nvSpPr>
          <p:cNvPr id="8" name="Content Placeholder 7">
            <a:extLst>
              <a:ext uri="{FF2B5EF4-FFF2-40B4-BE49-F238E27FC236}">
                <a16:creationId xmlns:a16="http://schemas.microsoft.com/office/drawing/2014/main" id="{1A3232E1-E765-49BA-AE13-BE31242E3514}"/>
              </a:ext>
            </a:extLst>
          </p:cNvPr>
          <p:cNvSpPr>
            <a:spLocks noGrp="1"/>
          </p:cNvSpPr>
          <p:nvPr>
            <p:ph sz="half" idx="2"/>
          </p:nvPr>
        </p:nvSpPr>
        <p:spPr>
          <a:xfrm>
            <a:off x="622881" y="3671455"/>
            <a:ext cx="8147045" cy="3050021"/>
          </a:xfrm>
        </p:spPr>
        <p:txBody>
          <a:bodyPr>
            <a:normAutofit/>
          </a:bodyPr>
          <a:lstStyle/>
          <a:p>
            <a:pPr marL="0" indent="0">
              <a:buNone/>
            </a:pPr>
            <a:r>
              <a:rPr lang="en-US" b="1" dirty="0"/>
              <a:t>Students:</a:t>
            </a:r>
          </a:p>
          <a:p>
            <a:pPr>
              <a:buClr>
                <a:srgbClr val="FFB600"/>
              </a:buClr>
            </a:pPr>
            <a:r>
              <a:rPr lang="en-US" sz="2600" dirty="0"/>
              <a:t>Follow instructions</a:t>
            </a:r>
          </a:p>
          <a:p>
            <a:pPr>
              <a:buClr>
                <a:srgbClr val="FFB600"/>
              </a:buClr>
            </a:pPr>
            <a:r>
              <a:rPr lang="en-US" sz="2600" dirty="0"/>
              <a:t>Train in a safe professional manner</a:t>
            </a:r>
          </a:p>
          <a:p>
            <a:pPr>
              <a:buClr>
                <a:srgbClr val="FFB600"/>
              </a:buClr>
            </a:pPr>
            <a:r>
              <a:rPr lang="en-US" sz="2600" dirty="0"/>
              <a:t>Advise of any pre-existing injuries or health conditions to be taken into consideration</a:t>
            </a:r>
          </a:p>
          <a:p>
            <a:pPr>
              <a:buClr>
                <a:srgbClr val="FFB600"/>
              </a:buClr>
            </a:pPr>
            <a:r>
              <a:rPr lang="en-US" sz="2600" dirty="0"/>
              <a:t> Participate to the level of your ability</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37</a:t>
            </a:fld>
            <a:endParaRPr lang="en-US" dirty="0">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2E1DEEDF-156F-49D7-83ED-A1A28649EEAF}"/>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213129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marL="0" indent="0">
              <a:buNone/>
            </a:pPr>
            <a:r>
              <a:rPr lang="en-US" b="1" dirty="0"/>
              <a:t>Students</a:t>
            </a:r>
            <a:r>
              <a:rPr lang="en-US" dirty="0"/>
              <a:t>:  </a:t>
            </a:r>
          </a:p>
          <a:p>
            <a:pPr>
              <a:buClr>
                <a:srgbClr val="FFB600"/>
              </a:buClr>
            </a:pPr>
            <a:r>
              <a:rPr lang="en-US" dirty="0"/>
              <a:t>Exercise good judgement</a:t>
            </a:r>
          </a:p>
          <a:p>
            <a:pPr>
              <a:buClr>
                <a:srgbClr val="FFB600"/>
              </a:buClr>
            </a:pPr>
            <a:r>
              <a:rPr lang="en-US" dirty="0"/>
              <a:t>No horseplay or aggressive actions which might cause injury to a student or instructor will be tolerated</a:t>
            </a:r>
          </a:p>
          <a:p>
            <a:pPr>
              <a:buClr>
                <a:srgbClr val="FFB600"/>
              </a:buClr>
            </a:pPr>
            <a:r>
              <a:rPr lang="en-US" dirty="0"/>
              <a:t>Position yourself on the training mats properly when practicing techniques to avoid injury. </a:t>
            </a:r>
          </a:p>
          <a:p>
            <a:pPr>
              <a:buClr>
                <a:srgbClr val="FFB600"/>
              </a:buClr>
            </a:pPr>
            <a:r>
              <a:rPr lang="en-US" dirty="0"/>
              <a:t> Injuries must be reported to the instructor immediately</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38</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CC7B7AA1-DD9E-4CFB-B4DE-A2448765819C}"/>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1094786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marL="0" indent="0">
              <a:buClr>
                <a:srgbClr val="FFB600"/>
              </a:buClr>
              <a:buNone/>
            </a:pPr>
            <a:r>
              <a:rPr lang="en-US" b="1" dirty="0"/>
              <a:t>Students:</a:t>
            </a:r>
          </a:p>
          <a:p>
            <a:pPr>
              <a:buClr>
                <a:srgbClr val="FFB600"/>
              </a:buClr>
            </a:pPr>
            <a:r>
              <a:rPr lang="en-US" b="1" dirty="0"/>
              <a:t>All students are safety officers</a:t>
            </a:r>
            <a:r>
              <a:rPr lang="en-US" dirty="0"/>
              <a:t>:  Any condition that is unsafe must be reported to the instructor.</a:t>
            </a:r>
          </a:p>
          <a:p>
            <a:pPr>
              <a:buClr>
                <a:srgbClr val="FFB600"/>
              </a:buClr>
            </a:pPr>
            <a:r>
              <a:rPr lang="en-US" dirty="0"/>
              <a:t>All injuries, no matter how slight, must be reported to the instructor as soon as possible after they occur; but no later than the end of class.  </a:t>
            </a:r>
          </a:p>
          <a:p>
            <a:pPr>
              <a:buClr>
                <a:srgbClr val="FFB600"/>
              </a:buClr>
            </a:pPr>
            <a:r>
              <a:rPr lang="en-US" dirty="0"/>
              <a:t>Please Respect </a:t>
            </a:r>
            <a:r>
              <a:rPr lang="en-US" i="1" dirty="0"/>
              <a:t>The Rules</a:t>
            </a:r>
            <a:r>
              <a:rPr lang="en-US" dirty="0"/>
              <a:t>.</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39</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D507A204-1CC4-406C-A2FC-FA6B4FD651F9}"/>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353826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1052155" y="3133198"/>
            <a:ext cx="3367449" cy="2357835"/>
          </a:xfrm>
        </p:spPr>
        <p:txBody>
          <a:bodyPr>
            <a:normAutofit lnSpcReduction="10000"/>
          </a:bodyPr>
          <a:lstStyle/>
          <a:p>
            <a:pPr marL="0" indent="0">
              <a:buNone/>
            </a:pPr>
            <a:r>
              <a:rPr lang="en-US" sz="2500" b="1" dirty="0">
                <a:solidFill>
                  <a:srgbClr val="193764"/>
                </a:solidFill>
                <a:highlight>
                  <a:srgbClr val="FFB600"/>
                </a:highlight>
              </a:rPr>
              <a:t> Legally Justified:</a:t>
            </a:r>
            <a:r>
              <a:rPr lang="en-US" sz="2500" b="1" dirty="0">
                <a:solidFill>
                  <a:srgbClr val="FFB600"/>
                </a:solidFill>
                <a:highlight>
                  <a:srgbClr val="FFB600"/>
                </a:highlight>
              </a:rPr>
              <a:t>, </a:t>
            </a:r>
            <a:r>
              <a:rPr lang="en-US" sz="2500" dirty="0">
                <a:solidFill>
                  <a:srgbClr val="FFB600"/>
                </a:solidFill>
              </a:rPr>
              <a:t> </a:t>
            </a:r>
          </a:p>
          <a:p>
            <a:pPr marL="0" indent="0">
              <a:buNone/>
            </a:pPr>
            <a:r>
              <a:rPr lang="en-US" sz="2500" b="1" dirty="0"/>
              <a:t>Justification of force used through application of Federal &amp; State laws for the given circumstances</a:t>
            </a: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59377" y="1438015"/>
            <a:ext cx="9144000" cy="102633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t>Proportionality:</a:t>
            </a:r>
          </a:p>
          <a:p>
            <a:r>
              <a:rPr lang="en-US" b="1" dirty="0"/>
              <a:t>Legally Justified &amp; Ethically Justified </a:t>
            </a:r>
          </a:p>
          <a:p>
            <a:endParaRPr lang="en-US" b="1" dirty="0"/>
          </a:p>
        </p:txBody>
      </p:sp>
      <p:sp>
        <p:nvSpPr>
          <p:cNvPr id="10" name="Content Placeholder 6">
            <a:extLst>
              <a:ext uri="{FF2B5EF4-FFF2-40B4-BE49-F238E27FC236}">
                <a16:creationId xmlns:a16="http://schemas.microsoft.com/office/drawing/2014/main" id="{2AC25CC1-4165-1940-9544-25F2417AA399}"/>
              </a:ext>
            </a:extLst>
          </p:cNvPr>
          <p:cNvSpPr txBox="1">
            <a:spLocks/>
          </p:cNvSpPr>
          <p:nvPr/>
        </p:nvSpPr>
        <p:spPr>
          <a:xfrm>
            <a:off x="4831424" y="3133198"/>
            <a:ext cx="3367449" cy="23578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b="1" dirty="0">
                <a:solidFill>
                  <a:srgbClr val="193764"/>
                </a:solidFill>
                <a:highlight>
                  <a:srgbClr val="FFB600"/>
                </a:highlight>
              </a:rPr>
              <a:t> Ethically Justified:</a:t>
            </a:r>
            <a:r>
              <a:rPr lang="en-US" sz="2500" b="1" dirty="0">
                <a:solidFill>
                  <a:srgbClr val="FFB600"/>
                </a:solidFill>
                <a:highlight>
                  <a:srgbClr val="FFB600"/>
                </a:highlight>
              </a:rPr>
              <a:t>, </a:t>
            </a:r>
            <a:r>
              <a:rPr lang="en-US" sz="2500" dirty="0">
                <a:solidFill>
                  <a:srgbClr val="FFB600"/>
                </a:solidFill>
              </a:rPr>
              <a:t> </a:t>
            </a:r>
          </a:p>
          <a:p>
            <a:pPr marL="0" indent="0">
              <a:buFont typeface="Arial" panose="020B0604020202020204" pitchFamily="34" charset="0"/>
              <a:buNone/>
            </a:pPr>
            <a:r>
              <a:rPr lang="en-US" sz="2500" b="1" dirty="0"/>
              <a:t>Reasonable application of force used with conscious thought &amp; concern given to the circumstances</a:t>
            </a:r>
          </a:p>
        </p:txBody>
      </p:sp>
      <p:cxnSp>
        <p:nvCxnSpPr>
          <p:cNvPr id="11" name="Straight Connector 10">
            <a:extLst>
              <a:ext uri="{FF2B5EF4-FFF2-40B4-BE49-F238E27FC236}">
                <a16:creationId xmlns:a16="http://schemas.microsoft.com/office/drawing/2014/main" id="{E8622D81-3635-B548-8687-6FBE48779E67}"/>
              </a:ext>
            </a:extLst>
          </p:cNvPr>
          <p:cNvCxnSpPr>
            <a:cxnSpLocks/>
          </p:cNvCxnSpPr>
          <p:nvPr/>
        </p:nvCxnSpPr>
        <p:spPr>
          <a:xfrm>
            <a:off x="685800" y="2710604"/>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DD09D603-7479-C549-8E9F-438AF6CEDD09}"/>
              </a:ext>
            </a:extLst>
          </p:cNvPr>
          <p:cNvSpPr txBox="1">
            <a:spLocks/>
          </p:cNvSpPr>
          <p:nvPr/>
        </p:nvSpPr>
        <p:spPr>
          <a:xfrm>
            <a:off x="3952768" y="3425076"/>
            <a:ext cx="1238465" cy="526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rgbClr val="FFB600"/>
              </a:buClr>
              <a:buFont typeface="Arial" panose="020B0604020202020204" pitchFamily="34" charset="0"/>
              <a:buNone/>
            </a:pPr>
            <a:endParaRPr lang="en-US" b="1" dirty="0">
              <a:solidFill>
                <a:srgbClr val="FFB600"/>
              </a:solidFill>
            </a:endParaRPr>
          </a:p>
        </p:txBody>
      </p:sp>
      <p:cxnSp>
        <p:nvCxnSpPr>
          <p:cNvPr id="13" name="Straight Connector 12">
            <a:extLst>
              <a:ext uri="{FF2B5EF4-FFF2-40B4-BE49-F238E27FC236}">
                <a16:creationId xmlns:a16="http://schemas.microsoft.com/office/drawing/2014/main" id="{C5EBCDB7-702A-5042-8927-9E40B51AA27E}"/>
              </a:ext>
            </a:extLst>
          </p:cNvPr>
          <p:cNvCxnSpPr>
            <a:cxnSpLocks/>
          </p:cNvCxnSpPr>
          <p:nvPr/>
        </p:nvCxnSpPr>
        <p:spPr>
          <a:xfrm>
            <a:off x="692334" y="5824054"/>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999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6600" b="1" dirty="0"/>
              <a:t>SAFETY CHECK!!</a:t>
            </a:r>
          </a:p>
          <a:p>
            <a:pPr marL="0" indent="0" algn="ctr">
              <a:buNone/>
            </a:pPr>
            <a:endParaRPr lang="en-US" sz="6600" b="1" dirty="0"/>
          </a:p>
          <a:p>
            <a:pPr marL="0" indent="0" algn="ctr">
              <a:buNone/>
            </a:pPr>
            <a:r>
              <a:rPr lang="en-US" sz="6600" b="1" dirty="0"/>
              <a:t>Warm-Up</a:t>
            </a:r>
          </a:p>
          <a:p>
            <a:pPr marL="0" indent="0" algn="ctr">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40</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custDataLst>
      <p:tags r:id="rId1"/>
    </p:custDataLst>
    <p:extLst>
      <p:ext uri="{BB962C8B-B14F-4D97-AF65-F5344CB8AC3E}">
        <p14:creationId xmlns:p14="http://schemas.microsoft.com/office/powerpoint/2010/main" val="1772937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628650" y="2273738"/>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Practical Application</a:t>
            </a:r>
            <a:endParaRPr lang="en-US" sz="3500" i="1" dirty="0">
              <a:solidFill>
                <a:srgbClr val="FFB600"/>
              </a:solidFill>
              <a:ea typeface="+mn-lt"/>
              <a:cs typeface="+mn-lt"/>
            </a:endParaRPr>
          </a:p>
        </p:txBody>
      </p:sp>
      <p:sp>
        <p:nvSpPr>
          <p:cNvPr id="8" name="Content Placeholder 6">
            <a:extLst>
              <a:ext uri="{FF2B5EF4-FFF2-40B4-BE49-F238E27FC236}">
                <a16:creationId xmlns:a16="http://schemas.microsoft.com/office/drawing/2014/main" id="{FE8A68F0-CD18-B642-8A1B-4CC1A1C2044C}"/>
              </a:ext>
            </a:extLst>
          </p:cNvPr>
          <p:cNvSpPr txBox="1">
            <a:spLocks/>
          </p:cNvSpPr>
          <p:nvPr/>
        </p:nvSpPr>
        <p:spPr>
          <a:xfrm>
            <a:off x="685800" y="3511627"/>
            <a:ext cx="7571509" cy="15622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solidFill>
                  <a:srgbClr val="193764"/>
                </a:solidFill>
                <a:highlight>
                  <a:srgbClr val="FFB600"/>
                </a:highlight>
              </a:rPr>
              <a:t>Effective Control for Better Outcomes</a:t>
            </a:r>
          </a:p>
        </p:txBody>
      </p:sp>
    </p:spTree>
    <p:custDataLst>
      <p:tags r:id="rId1"/>
    </p:custDataLst>
    <p:extLst>
      <p:ext uri="{BB962C8B-B14F-4D97-AF65-F5344CB8AC3E}">
        <p14:creationId xmlns:p14="http://schemas.microsoft.com/office/powerpoint/2010/main" val="3767614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42</a:t>
            </a:fld>
            <a:endParaRPr lang="en-US" dirty="0"/>
          </a:p>
        </p:txBody>
      </p:sp>
      <p:pic>
        <p:nvPicPr>
          <p:cNvPr id="5" name="Picture 4">
            <a:extLst>
              <a:ext uri="{FF2B5EF4-FFF2-40B4-BE49-F238E27FC236}">
                <a16:creationId xmlns:a16="http://schemas.microsoft.com/office/drawing/2014/main" id="{87F12D80-9979-4B79-9BB2-F13ECD3EACB9}"/>
              </a:ext>
            </a:extLst>
          </p:cNvPr>
          <p:cNvPicPr>
            <a:picLocks noChangeAspect="1"/>
          </p:cNvPicPr>
          <p:nvPr/>
        </p:nvPicPr>
        <p:blipFill>
          <a:blip r:embed="rId4"/>
          <a:stretch>
            <a:fillRect/>
          </a:stretch>
        </p:blipFill>
        <p:spPr>
          <a:xfrm>
            <a:off x="714377" y="2640070"/>
            <a:ext cx="7829550" cy="2143125"/>
          </a:xfrm>
          <a:prstGeom prst="rect">
            <a:avLst/>
          </a:prstGeom>
        </p:spPr>
      </p:pic>
    </p:spTree>
    <p:custDataLst>
      <p:tags r:id="rId1"/>
    </p:custDataLst>
    <p:extLst>
      <p:ext uri="{BB962C8B-B14F-4D97-AF65-F5344CB8AC3E}">
        <p14:creationId xmlns:p14="http://schemas.microsoft.com/office/powerpoint/2010/main" val="289937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51793" y="2758964"/>
            <a:ext cx="8310267" cy="2935655"/>
          </a:xfrm>
        </p:spPr>
        <p:txBody>
          <a:bodyPr>
            <a:normAutofit/>
          </a:bodyPr>
          <a:lstStyle/>
          <a:p>
            <a:pPr marL="0" indent="0" algn="ctr">
              <a:lnSpc>
                <a:spcPct val="100000"/>
              </a:lnSpc>
              <a:buNone/>
            </a:pPr>
            <a:r>
              <a:rPr lang="en-US" b="1" dirty="0">
                <a:solidFill>
                  <a:srgbClr val="193764"/>
                </a:solidFill>
                <a:highlight>
                  <a:srgbClr val="FFB600"/>
                </a:highlight>
              </a:rPr>
              <a:t> </a:t>
            </a:r>
            <a:r>
              <a:rPr lang="en-US" sz="3600" b="1" dirty="0">
                <a:solidFill>
                  <a:srgbClr val="193764"/>
                </a:solidFill>
                <a:highlight>
                  <a:srgbClr val="FFB600"/>
                </a:highlight>
              </a:rPr>
              <a:t>U.S. CONSTITUTION</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a:t>
            </a:r>
            <a:r>
              <a:rPr lang="en-US" sz="3600" b="1" dirty="0">
                <a:solidFill>
                  <a:srgbClr val="193764"/>
                </a:solidFill>
                <a:highlight>
                  <a:srgbClr val="FFB600"/>
                </a:highlight>
              </a:rPr>
              <a:t>4</a:t>
            </a:r>
            <a:r>
              <a:rPr lang="en-US" sz="3600" b="1" baseline="30000" dirty="0">
                <a:solidFill>
                  <a:srgbClr val="193764"/>
                </a:solidFill>
                <a:highlight>
                  <a:srgbClr val="FFB600"/>
                </a:highlight>
              </a:rPr>
              <a:t>TH</a:t>
            </a:r>
            <a:r>
              <a:rPr lang="en-US" sz="3600" b="1" dirty="0">
                <a:solidFill>
                  <a:srgbClr val="193764"/>
                </a:solidFill>
                <a:highlight>
                  <a:srgbClr val="FFB600"/>
                </a:highlight>
              </a:rPr>
              <a:t> Amendment</a:t>
            </a:r>
            <a:r>
              <a:rPr lang="en-US" b="1" dirty="0">
                <a:solidFill>
                  <a:srgbClr val="FFB600"/>
                </a:solidFill>
                <a:highlight>
                  <a:srgbClr val="FFB600"/>
                </a:highlight>
              </a:rPr>
              <a:t>.</a:t>
            </a:r>
          </a:p>
          <a:p>
            <a:pPr marL="0" indent="0" algn="ctr">
              <a:lnSpc>
                <a:spcPct val="100000"/>
              </a:lnSpc>
              <a:buNone/>
            </a:pPr>
            <a:endParaRPr lang="en-US" b="1" dirty="0">
              <a:solidFill>
                <a:srgbClr val="FFB600"/>
              </a:solidFill>
              <a:highlight>
                <a:srgbClr val="FFB600"/>
              </a:highlight>
            </a:endParaRPr>
          </a:p>
          <a:p>
            <a:pPr marL="0" indent="0" algn="ctr">
              <a:lnSpc>
                <a:spcPct val="100000"/>
              </a:lnSpc>
              <a:buNone/>
            </a:pPr>
            <a:r>
              <a:rPr lang="en-US" b="1" dirty="0">
                <a:solidFill>
                  <a:srgbClr val="193764"/>
                </a:solidFill>
                <a:highlight>
                  <a:srgbClr val="FFB600"/>
                </a:highlight>
              </a:rPr>
              <a:t>…to be free from the use of excessive force…</a:t>
            </a:r>
            <a:r>
              <a:rPr lang="en-US" b="1" dirty="0">
                <a:solidFill>
                  <a:srgbClr val="FFB600"/>
                </a:solidFill>
                <a:highlight>
                  <a:srgbClr val="FFB600"/>
                </a:highlight>
              </a:rPr>
              <a:t>.</a:t>
            </a:r>
          </a:p>
          <a:p>
            <a:pPr marL="0" indent="0" algn="ctr">
              <a:lnSpc>
                <a:spcPct val="100000"/>
              </a:lnSpc>
              <a:buNone/>
            </a:pPr>
            <a:endParaRPr lang="en-US" b="1" dirty="0">
              <a:solidFill>
                <a:srgbClr val="FFB600"/>
              </a:solidFill>
              <a:highlight>
                <a:srgbClr val="FFB600"/>
              </a:highlight>
            </a:endParaRPr>
          </a:p>
          <a:p>
            <a:pPr marL="0" indent="0" algn="ctr">
              <a:buNone/>
            </a:pPr>
            <a:endParaRPr lang="en-US" sz="25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5</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281940" y="1755025"/>
            <a:ext cx="8580120" cy="1003939"/>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73449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51793" y="2758964"/>
            <a:ext cx="8310267" cy="2935655"/>
          </a:xfrm>
        </p:spPr>
        <p:txBody>
          <a:bodyPr>
            <a:normAutofit/>
          </a:bodyPr>
          <a:lstStyle/>
          <a:p>
            <a:pPr marL="0" indent="0" algn="ctr">
              <a:lnSpc>
                <a:spcPct val="100000"/>
              </a:lnSpc>
              <a:buNone/>
            </a:pPr>
            <a:r>
              <a:rPr lang="en-US" b="1" dirty="0">
                <a:solidFill>
                  <a:srgbClr val="193764"/>
                </a:solidFill>
                <a:highlight>
                  <a:srgbClr val="FFB600"/>
                </a:highlight>
              </a:rPr>
              <a:t> 2016 Pennsylvania Consolidated Statutes</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Title 18 - CRIMES AND OFFENSES</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Chapter 5 - General Principles of Justification</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Section 508 - Use of force in law enforcement</a:t>
            </a:r>
            <a:r>
              <a:rPr lang="en-US" b="1" dirty="0">
                <a:solidFill>
                  <a:srgbClr val="FFB600"/>
                </a:solidFill>
                <a:highlight>
                  <a:srgbClr val="FFB600"/>
                </a:highlight>
              </a:rPr>
              <a:t>.</a:t>
            </a:r>
          </a:p>
          <a:p>
            <a:pPr marL="0" indent="0" algn="ctr">
              <a:buNone/>
            </a:pPr>
            <a:endParaRPr lang="en-US" sz="25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6</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281940" y="1755025"/>
            <a:ext cx="8580120" cy="1003939"/>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329690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Shape 375">
            <a:extLst>
              <a:ext uri="{FF2B5EF4-FFF2-40B4-BE49-F238E27FC236}">
                <a16:creationId xmlns:a16="http://schemas.microsoft.com/office/drawing/2014/main" id="{A16EA059-7964-7543-A0EB-A15296B8EDB2}"/>
              </a:ext>
            </a:extLst>
          </p:cNvPr>
          <p:cNvSpPr txBox="1">
            <a:spLocks noGrp="1"/>
          </p:cNvSpPr>
          <p:nvPr>
            <p:ph idx="1"/>
          </p:nvPr>
        </p:nvSpPr>
        <p:spPr>
          <a:xfrm>
            <a:off x="666750" y="2464235"/>
            <a:ext cx="7886700" cy="3892116"/>
          </a:xfrm>
          <a:prstGeom prst="rect">
            <a:avLst/>
          </a:prstGeom>
        </p:spPr>
        <p:txBody>
          <a:bodyPr lIns="91425" tIns="91425" rIns="91425" bIns="91425" anchor="t" anchorCtr="0">
            <a:noAutofit/>
          </a:bodyPr>
          <a:lstStyle/>
          <a:p>
            <a:pPr marL="0" indent="0">
              <a:lnSpc>
                <a:spcPct val="100000"/>
              </a:lnSpc>
              <a:spcBef>
                <a:spcPts val="0"/>
              </a:spcBef>
              <a:spcAft>
                <a:spcPts val="600"/>
              </a:spcAft>
              <a:buClr>
                <a:schemeClr val="tx1"/>
              </a:buClr>
              <a:buSzPct val="110000"/>
              <a:buNone/>
            </a:pPr>
            <a:r>
              <a:rPr lang="en-US" sz="2400" b="1" dirty="0">
                <a:solidFill>
                  <a:srgbClr val="FFB600"/>
                </a:solidFill>
                <a:ea typeface="Cambria" charset="0"/>
                <a:sym typeface="Helvetica Neue"/>
              </a:rPr>
              <a:t>Section 508 (a) (1) - Peace officer’s use of force in making arrest:</a:t>
            </a:r>
          </a:p>
          <a:p>
            <a:pPr>
              <a:lnSpc>
                <a:spcPct val="100000"/>
              </a:lnSpc>
              <a:spcBef>
                <a:spcPts val="0"/>
              </a:spcBef>
              <a:spcAft>
                <a:spcPts val="600"/>
              </a:spcAft>
              <a:buClr>
                <a:srgbClr val="FFB600"/>
              </a:buClr>
            </a:pPr>
            <a:r>
              <a:rPr lang="en-US" sz="2000" dirty="0">
                <a:ea typeface="Calibri" panose="020F0502020204030204" pitchFamily="34" charset="0"/>
              </a:rPr>
              <a:t>A peace officer need not retreat or desist from efforts to make a lawful arrest because of resistance or threatened resistance to the arrest.</a:t>
            </a:r>
          </a:p>
          <a:p>
            <a:pPr>
              <a:lnSpc>
                <a:spcPct val="100000"/>
              </a:lnSpc>
              <a:spcBef>
                <a:spcPts val="0"/>
              </a:spcBef>
              <a:spcAft>
                <a:spcPts val="600"/>
              </a:spcAft>
              <a:buClr>
                <a:srgbClr val="FFB600"/>
              </a:buClr>
            </a:pPr>
            <a:r>
              <a:rPr lang="en-US" sz="2000" dirty="0">
                <a:ea typeface="Calibri" panose="020F0502020204030204" pitchFamily="34" charset="0"/>
              </a:rPr>
              <a:t>A peace officer is justified in the use of any force believed to be necessary to effect the arrest.</a:t>
            </a:r>
          </a:p>
          <a:p>
            <a:pPr>
              <a:lnSpc>
                <a:spcPct val="100000"/>
              </a:lnSpc>
              <a:spcBef>
                <a:spcPts val="0"/>
              </a:spcBef>
              <a:spcAft>
                <a:spcPts val="600"/>
              </a:spcAft>
              <a:buClr>
                <a:srgbClr val="FFB600"/>
              </a:buClr>
            </a:pPr>
            <a:r>
              <a:rPr lang="en-US" sz="2000" dirty="0">
                <a:ea typeface="Calibri" panose="020F0502020204030204" pitchFamily="34" charset="0"/>
              </a:rPr>
              <a:t>A peace officer is justified in the use of any force which he believes to be necessary to defend himself or another from bodily harm while making the arrest</a:t>
            </a:r>
            <a:endParaRPr lang="en-US" sz="2000" dirty="0"/>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7</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428185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8</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338642"/>
            <a:ext cx="8136704" cy="4038597"/>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200" b="1" dirty="0">
                <a:solidFill>
                  <a:srgbClr val="FFB600"/>
                </a:solidFill>
                <a:ea typeface="Cambria" charset="0"/>
                <a:sym typeface="Helvetica Neue"/>
              </a:rPr>
              <a:t>Section 508 (a) (1) - Peace officer’s use of force in making arrest:</a:t>
            </a:r>
          </a:p>
          <a:p>
            <a:pPr>
              <a:lnSpc>
                <a:spcPct val="115000"/>
              </a:lnSpc>
              <a:spcBef>
                <a:spcPts val="0"/>
              </a:spcBef>
              <a:buClr>
                <a:srgbClr val="FFB600"/>
              </a:buClr>
              <a:buSzPct val="110000"/>
            </a:pPr>
            <a:r>
              <a:rPr lang="en-US" sz="1800" dirty="0">
                <a:ea typeface="Cambria" charset="0"/>
                <a:sym typeface="Helvetica Neue"/>
              </a:rPr>
              <a:t>A peace officer is justified in using deadly force only when he/she believes that such force is necessary to prevent death or serious bodily injury to him/herself or others OR when he/she believes both that:</a:t>
            </a:r>
          </a:p>
          <a:p>
            <a:pPr lvl="1">
              <a:lnSpc>
                <a:spcPct val="115000"/>
              </a:lnSpc>
              <a:spcBef>
                <a:spcPts val="0"/>
              </a:spcBef>
              <a:buClr>
                <a:srgbClr val="FFB600"/>
              </a:buClr>
              <a:buSzPct val="110000"/>
            </a:pPr>
            <a:r>
              <a:rPr lang="en-US" sz="1600" dirty="0">
                <a:ea typeface="Cambria" charset="0"/>
                <a:sym typeface="Helvetica Neue"/>
              </a:rPr>
              <a:t>Such force is necessary to prevent the arrest from being defeated by resistance or escape </a:t>
            </a:r>
          </a:p>
          <a:p>
            <a:pPr marL="457200" lvl="1" indent="0">
              <a:lnSpc>
                <a:spcPct val="115000"/>
              </a:lnSpc>
              <a:spcBef>
                <a:spcPts val="0"/>
              </a:spcBef>
              <a:buClr>
                <a:srgbClr val="FFB600"/>
              </a:buClr>
              <a:buSzPct val="110000"/>
              <a:buNone/>
            </a:pPr>
            <a:r>
              <a:rPr lang="en-US" sz="1600" dirty="0">
                <a:ea typeface="Cambria" charset="0"/>
                <a:sym typeface="Helvetica Neue"/>
              </a:rPr>
              <a:t>				</a:t>
            </a:r>
            <a:r>
              <a:rPr lang="en-US" sz="1600" b="1" dirty="0">
                <a:ea typeface="Cambria" charset="0"/>
                <a:sym typeface="Helvetica Neue"/>
              </a:rPr>
              <a:t>AND</a:t>
            </a:r>
          </a:p>
          <a:p>
            <a:pPr lvl="1">
              <a:lnSpc>
                <a:spcPct val="115000"/>
              </a:lnSpc>
              <a:spcBef>
                <a:spcPts val="0"/>
              </a:spcBef>
              <a:buClr>
                <a:srgbClr val="FFB600"/>
              </a:buClr>
              <a:buSzPct val="110000"/>
            </a:pPr>
            <a:r>
              <a:rPr lang="en-US" sz="1600" dirty="0">
                <a:ea typeface="Cambria" charset="0"/>
                <a:sym typeface="Helvetica Neue"/>
              </a:rPr>
              <a:t>The person to be arrested has committed or attempted a forcible felony or is attempting to escape and possesses a deadly weapon, or otherwise indicates that he will endanger human life or inflict serious bodily injury unless arrested without delay.</a:t>
            </a:r>
          </a:p>
          <a:p>
            <a:pPr marL="0" indent="0">
              <a:lnSpc>
                <a:spcPct val="115000"/>
              </a:lnSpc>
              <a:spcBef>
                <a:spcPts val="0"/>
              </a:spcBef>
              <a:buClr>
                <a:schemeClr val="tx1"/>
              </a:buClr>
              <a:buSzPct val="110000"/>
              <a:buNone/>
            </a:pPr>
            <a:endParaRPr lang="en-US" sz="2200" b="1" dirty="0">
              <a:solidFill>
                <a:srgbClr val="FFB600"/>
              </a:solidFill>
              <a:ea typeface="Cambria" charset="0"/>
              <a:sym typeface="Helvetica Neue"/>
            </a:endParaRPr>
          </a:p>
        </p:txBody>
      </p:sp>
      <p:sp>
        <p:nvSpPr>
          <p:cNvPr id="6" name="Title 2">
            <a:extLst>
              <a:ext uri="{FF2B5EF4-FFF2-40B4-BE49-F238E27FC236}">
                <a16:creationId xmlns:a16="http://schemas.microsoft.com/office/drawing/2014/main" id="{C94DF01D-66FC-4B15-A36F-BF85A10A68BE}"/>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56479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9</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748935"/>
            <a:ext cx="7886700" cy="3312745"/>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400" b="1" dirty="0">
                <a:solidFill>
                  <a:srgbClr val="FFB600"/>
                </a:solidFill>
                <a:ea typeface="Cambria" charset="0"/>
                <a:sym typeface="Helvetica Neue"/>
              </a:rPr>
              <a:t>Section 508 (a) (2) - Peace officer’s use of force in making arrest:</a:t>
            </a:r>
          </a:p>
          <a:p>
            <a:pPr marL="502920">
              <a:lnSpc>
                <a:spcPct val="100000"/>
              </a:lnSpc>
              <a:buClr>
                <a:srgbClr val="FFB600"/>
              </a:buClr>
            </a:pPr>
            <a:r>
              <a:rPr lang="en-US" sz="2200" dirty="0">
                <a:ea typeface="Open Sans"/>
              </a:rPr>
              <a:t>A peace officer making an arrest pursuant to an invalid warrant is justified in the use of any force which he/she would be justified in using if the warrant were valid, unless he/she knows that the warrant is invalid</a:t>
            </a:r>
            <a:endParaRPr lang="en-US" sz="2200" dirty="0"/>
          </a:p>
        </p:txBody>
      </p:sp>
      <p:sp>
        <p:nvSpPr>
          <p:cNvPr id="6" name="Title 2">
            <a:extLst>
              <a:ext uri="{FF2B5EF4-FFF2-40B4-BE49-F238E27FC236}">
                <a16:creationId xmlns:a16="http://schemas.microsoft.com/office/drawing/2014/main" id="{231F68F0-C3FE-47B6-BF8B-5FECBAA2255A}"/>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2482384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DESIGN_ID_OFFICE THEME" val="10RNbmna"/>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27A33B24F624BAC903363833AA6E9" ma:contentTypeVersion="2" ma:contentTypeDescription="Create a new document." ma:contentTypeScope="" ma:versionID="92ec53f930706582b0feb23f5a91907f">
  <xsd:schema xmlns:xsd="http://www.w3.org/2001/XMLSchema" xmlns:xs="http://www.w3.org/2001/XMLSchema" xmlns:p="http://schemas.microsoft.com/office/2006/metadata/properties" xmlns:ns1="http://schemas.microsoft.com/sharepoint/v3" targetNamespace="http://schemas.microsoft.com/office/2006/metadata/properties" ma:root="true" ma:fieldsID="e9fcf5dcef4ab5ff76b8b7231fe1774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6C15CD2-93F3-4393-9E10-9B49C71A9B08}"/>
</file>

<file path=customXml/itemProps2.xml><?xml version="1.0" encoding="utf-8"?>
<ds:datastoreItem xmlns:ds="http://schemas.openxmlformats.org/officeDocument/2006/customXml" ds:itemID="{37276BBF-EEE2-498D-B15A-81E35CEFF99B}"/>
</file>

<file path=customXml/itemProps3.xml><?xml version="1.0" encoding="utf-8"?>
<ds:datastoreItem xmlns:ds="http://schemas.openxmlformats.org/officeDocument/2006/customXml" ds:itemID="{80C97EED-20AB-4FEF-83C1-4D88D7D0067E}"/>
</file>

<file path=docProps/app.xml><?xml version="1.0" encoding="utf-8"?>
<Properties xmlns="http://schemas.openxmlformats.org/officeDocument/2006/extended-properties" xmlns:vt="http://schemas.openxmlformats.org/officeDocument/2006/docPropsVTypes">
  <Template>Office Theme</Template>
  <TotalTime>11717</TotalTime>
  <Words>8060</Words>
  <Application>Microsoft Office PowerPoint</Application>
  <PresentationFormat>On-screen Show (4:3)</PresentationFormat>
  <Paragraphs>795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Courier New</vt:lpstr>
      <vt:lpstr>Open Sans</vt:lpstr>
      <vt:lpstr>Symbol</vt:lpstr>
      <vt:lpstr>Wingdings</vt:lpstr>
      <vt:lpstr>Office Theme</vt:lpstr>
      <vt:lpstr>PowerPoint Presentation</vt:lpstr>
      <vt:lpstr>Training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Department Policy</vt:lpstr>
      <vt:lpstr>PowerPoint Presentation</vt:lpstr>
      <vt:lpstr>PowerPoint Presentation</vt:lpstr>
      <vt:lpstr>PowerPoint Presentation</vt:lpstr>
      <vt:lpstr>Civil Liability</vt:lpstr>
      <vt:lpstr>Vicarious Liability</vt:lpstr>
      <vt:lpstr>PowerPoint Presentation</vt:lpstr>
      <vt:lpstr>Qualified Immunity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Dos &amp; Don’ts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Napoli, Leah</dc:creator>
  <cp:lastModifiedBy>Napoli, Leah</cp:lastModifiedBy>
  <cp:revision>785</cp:revision>
  <cp:lastPrinted>2022-12-29T18:07:50Z</cp:lastPrinted>
  <dcterms:created xsi:type="dcterms:W3CDTF">2018-01-25T14:14:03Z</dcterms:created>
  <dcterms:modified xsi:type="dcterms:W3CDTF">2022-12-29T18:09:59Z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631FBC46-1DC9-4311-BB4B-F587A72511E5</vt:lpwstr>
  </property>
  <property fmtid="{D5CDD505-2E9C-101B-9397-08002B2CF9AE}" pid="3" name="ArticulatePath">
    <vt:lpwstr>2023 Department Use of Force and Control Tactics</vt:lpwstr>
  </property>
  <property fmtid="{D5CDD505-2E9C-101B-9397-08002B2CF9AE}" pid="4" name="ContentTypeId">
    <vt:lpwstr>0x010100E5C27A33B24F624BAC903363833AA6E9</vt:lpwstr>
  </property>
  <property fmtid="{D5CDD505-2E9C-101B-9397-08002B2CF9AE}" pid="5" name="Order">
    <vt:r8>34800</vt:r8>
  </property>
  <property fmtid="{D5CDD505-2E9C-101B-9397-08002B2CF9AE}" pid="6" name="xd_Signature">
    <vt:bool>false</vt:bool>
  </property>
  <property fmtid="{D5CDD505-2E9C-101B-9397-08002B2CF9AE}" pid="7" name="xd_ProgID">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