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56.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60" r:id="rId3"/>
    <p:sldId id="603" r:id="rId4"/>
    <p:sldId id="262" r:id="rId5"/>
    <p:sldId id="267" r:id="rId6"/>
    <p:sldId id="290" r:id="rId7"/>
    <p:sldId id="359" r:id="rId8"/>
    <p:sldId id="327" r:id="rId9"/>
    <p:sldId id="326" r:id="rId10"/>
    <p:sldId id="266" r:id="rId11"/>
    <p:sldId id="451" r:id="rId12"/>
    <p:sldId id="257" r:id="rId13"/>
    <p:sldId id="573" r:id="rId14"/>
    <p:sldId id="316" r:id="rId15"/>
    <p:sldId id="324" r:id="rId16"/>
    <p:sldId id="329" r:id="rId17"/>
    <p:sldId id="353" r:id="rId18"/>
    <p:sldId id="325" r:id="rId19"/>
    <p:sldId id="292" r:id="rId20"/>
    <p:sldId id="294" r:id="rId21"/>
    <p:sldId id="299" r:id="rId22"/>
    <p:sldId id="298" r:id="rId23"/>
    <p:sldId id="300" r:id="rId24"/>
    <p:sldId id="368" r:id="rId25"/>
    <p:sldId id="397" r:id="rId26"/>
    <p:sldId id="399" r:id="rId27"/>
    <p:sldId id="396" r:id="rId28"/>
    <p:sldId id="398" r:id="rId29"/>
    <p:sldId id="362" r:id="rId30"/>
    <p:sldId id="576" r:id="rId31"/>
    <p:sldId id="459" r:id="rId32"/>
    <p:sldId id="456" r:id="rId33"/>
    <p:sldId id="592" r:id="rId34"/>
    <p:sldId id="460" r:id="rId35"/>
    <p:sldId id="453" r:id="rId36"/>
    <p:sldId id="454" r:id="rId37"/>
    <p:sldId id="274" r:id="rId38"/>
    <p:sldId id="443" r:id="rId39"/>
    <p:sldId id="437" r:id="rId40"/>
    <p:sldId id="428" r:id="rId41"/>
    <p:sldId id="405" r:id="rId42"/>
    <p:sldId id="600" r:id="rId43"/>
    <p:sldId id="593" r:id="rId44"/>
    <p:sldId id="595" r:id="rId45"/>
    <p:sldId id="599" r:id="rId46"/>
    <p:sldId id="581" r:id="rId47"/>
    <p:sldId id="598" r:id="rId48"/>
    <p:sldId id="597" r:id="rId49"/>
    <p:sldId id="596" r:id="rId50"/>
    <p:sldId id="468" r:id="rId51"/>
    <p:sldId id="273" r:id="rId52"/>
    <p:sldId id="473" r:id="rId53"/>
    <p:sldId id="475" r:id="rId54"/>
    <p:sldId id="602" r:id="rId55"/>
    <p:sldId id="470" r:id="rId56"/>
    <p:sldId id="481" r:id="rId57"/>
    <p:sldId id="281" r:id="rId58"/>
    <p:sldId id="565" r:id="rId59"/>
    <p:sldId id="564" r:id="rId60"/>
    <p:sldId id="568" r:id="rId61"/>
    <p:sldId id="278" r:id="rId62"/>
    <p:sldId id="563" r:id="rId6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56" autoAdjust="0"/>
    <p:restoredTop sz="71058" autoAdjust="0"/>
  </p:normalViewPr>
  <p:slideViewPr>
    <p:cSldViewPr snapToGrid="0">
      <p:cViewPr varScale="1">
        <p:scale>
          <a:sx n="81" d="100"/>
          <a:sy n="81" d="100"/>
        </p:scale>
        <p:origin x="246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3408" y="-7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7509D169-4E1E-4145-A1C0-6E09BC3678CB}" type="datetimeFigureOut">
              <a:rPr lang="en-US" smtClean="0"/>
              <a:t>9/29/2021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64509382-1005-4F31-916E-9EE926A848C9}" type="slidenum">
              <a:rPr lang="en-US" smtClean="0"/>
              <a:t>‹#›</a:t>
            </a:fld>
            <a:endParaRPr lang="en-US"/>
          </a:p>
        </p:txBody>
      </p:sp>
    </p:spTree>
    <p:extLst>
      <p:ext uri="{BB962C8B-B14F-4D97-AF65-F5344CB8AC3E}">
        <p14:creationId xmlns:p14="http://schemas.microsoft.com/office/powerpoint/2010/main" val="3388947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509382-1005-4F31-916E-9EE926A848C9}" type="slidenum">
              <a:rPr lang="en-US" smtClean="0"/>
              <a:t>1</a:t>
            </a:fld>
            <a:endParaRPr lang="en-US"/>
          </a:p>
        </p:txBody>
      </p:sp>
    </p:spTree>
    <p:extLst>
      <p:ext uri="{BB962C8B-B14F-4D97-AF65-F5344CB8AC3E}">
        <p14:creationId xmlns:p14="http://schemas.microsoft.com/office/powerpoint/2010/main" val="267347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481013"/>
            <a:ext cx="3902075" cy="2927350"/>
          </a:xfrm>
        </p:spPr>
      </p:sp>
      <p:sp>
        <p:nvSpPr>
          <p:cNvPr id="3" name="Notes Placeholder 2"/>
          <p:cNvSpPr>
            <a:spLocks noGrp="1"/>
          </p:cNvSpPr>
          <p:nvPr>
            <p:ph type="body" idx="1"/>
          </p:nvPr>
        </p:nvSpPr>
        <p:spPr>
          <a:xfrm>
            <a:off x="731520" y="3554490"/>
            <a:ext cx="5852160" cy="5564985"/>
          </a:xfrm>
        </p:spPr>
        <p:txBody>
          <a:bodyPr/>
          <a:lstStyle/>
          <a:p>
            <a:r>
              <a:rPr lang="en-US" b="1" dirty="0">
                <a:latin typeface="Arial" panose="020B0604020202020204" pitchFamily="34" charset="0"/>
                <a:cs typeface="Arial" panose="020B0604020202020204" pitchFamily="34" charset="0"/>
              </a:rPr>
              <a:t>Teaching Points:</a:t>
            </a:r>
          </a:p>
          <a:p>
            <a:endParaRPr lang="en-US" b="1"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r>
              <a:rPr lang="en-US" sz="1500" b="1" dirty="0">
                <a:latin typeface="Arial" panose="020B0604020202020204" pitchFamily="34" charset="0"/>
                <a:cs typeface="Arial" panose="020B0604020202020204" pitchFamily="34" charset="0"/>
              </a:rPr>
              <a:t>:</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Three types of encounters police have with citizens are: </a:t>
            </a:r>
          </a:p>
          <a:p>
            <a:r>
              <a:rPr lang="en-US" sz="1500" dirty="0">
                <a:latin typeface="Arial" panose="020B0604020202020204" pitchFamily="34" charset="0"/>
                <a:cs typeface="Arial" panose="020B0604020202020204" pitchFamily="34" charset="0"/>
              </a:rPr>
              <a:t>mere encounter, investigative detention, and arrest. </a:t>
            </a:r>
          </a:p>
          <a:p>
            <a:endParaRPr lang="en-US" sz="1500"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dirty="0">
                <a:highlight>
                  <a:srgbClr val="FFFF00"/>
                </a:highlight>
                <a:latin typeface="Arial" panose="020B0604020202020204" pitchFamily="34" charset="0"/>
                <a:cs typeface="Arial" panose="020B0604020202020204" pitchFamily="34" charset="0"/>
              </a:rPr>
              <a:t>TRUE</a:t>
            </a:r>
          </a:p>
          <a:p>
            <a:endParaRPr lang="en-US" sz="1500" dirty="0">
              <a:highlight>
                <a:srgbClr val="FFFF00"/>
              </a:highlight>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a:t>
            </a:r>
          </a:p>
          <a:p>
            <a:endParaRPr lang="en-US" sz="1500" b="1"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 which of these encounters could an officer justify putting handcuffs on a citizen?</a:t>
            </a:r>
          </a:p>
          <a:p>
            <a:endParaRPr lang="en-US" sz="1500" b="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Answers:</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Investigative Detention (when able to articulate safety concerns)</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Arrest (comes into custody and control of the law either by submission or physical restraint) </a:t>
            </a:r>
          </a:p>
          <a:p>
            <a:endParaRPr lang="en-US" b="1" dirty="0">
              <a:highlight>
                <a:srgbClr val="FFFF00"/>
              </a:highlight>
              <a:latin typeface="Arial" panose="020B0604020202020204" pitchFamily="34" charset="0"/>
              <a:cs typeface="Arial" panose="020B0604020202020204" pitchFamily="34" charset="0"/>
            </a:endParaRPr>
          </a:p>
          <a:p>
            <a:endParaRPr lang="en-US" dirty="0">
              <a:highlight>
                <a:srgbClr val="FFFF00"/>
              </a:highlight>
              <a:latin typeface="Arial" panose="020B0604020202020204" pitchFamily="34" charset="0"/>
              <a:cs typeface="Arial" panose="020B0604020202020204" pitchFamily="34" charset="0"/>
            </a:endParaRPr>
          </a:p>
          <a:p>
            <a:endParaRPr lang="en-US" b="1" dirty="0">
              <a:highlight>
                <a:srgbClr val="FFFF00"/>
              </a:highlight>
              <a:latin typeface="Arial" panose="020B0604020202020204" pitchFamily="34" charset="0"/>
              <a:cs typeface="Arial" panose="020B0604020202020204" pitchFamily="34" charset="0"/>
            </a:endParaRPr>
          </a:p>
          <a:p>
            <a:endParaRPr lang="en-US" b="1" dirty="0">
              <a:highlight>
                <a:srgbClr val="FFFF00"/>
              </a:highligh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10</a:t>
            </a:fld>
            <a:endParaRPr lang="en-US"/>
          </a:p>
        </p:txBody>
      </p:sp>
    </p:spTree>
    <p:extLst>
      <p:ext uri="{BB962C8B-B14F-4D97-AF65-F5344CB8AC3E}">
        <p14:creationId xmlns:p14="http://schemas.microsoft.com/office/powerpoint/2010/main" val="2520002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18826"/>
            <a:ext cx="5852160" cy="4600649"/>
          </a:xfrm>
        </p:spPr>
        <p:txBody>
          <a:bodyPr/>
          <a:lstStyle/>
          <a:p>
            <a:r>
              <a:rPr lang="en-US" b="1" dirty="0">
                <a:latin typeface="Arial" panose="020B0604020202020204" pitchFamily="34" charset="0"/>
                <a:cs typeface="Arial" panose="020B0604020202020204" pitchFamily="34" charset="0"/>
              </a:rPr>
              <a:t>Teaching Points:</a:t>
            </a:r>
          </a:p>
          <a:p>
            <a:endParaRPr lang="en-US" b="1" dirty="0"/>
          </a:p>
          <a:p>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a:t>
            </a:r>
          </a:p>
          <a:p>
            <a:endParaRPr lang="en-US" sz="1500" b="1" i="1"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A law enforcement officer is justified in using handcuffs to secure a subject when the officer can articulate that the subject is an escape risk</a:t>
            </a:r>
            <a:r>
              <a:rPr lang="en-US" sz="1500" dirty="0">
                <a:solidFill>
                  <a:srgbClr val="002060"/>
                </a:solidFill>
                <a:latin typeface="Arial" panose="020B0604020202020204" pitchFamily="34" charset="0"/>
                <a:cs typeface="Arial" panose="020B0604020202020204" pitchFamily="34" charset="0"/>
              </a:rPr>
              <a:t>.</a:t>
            </a:r>
          </a:p>
          <a:p>
            <a:endParaRPr lang="en-US" sz="1500" b="1" i="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dirty="0">
                <a:highlight>
                  <a:srgbClr val="FFFF00"/>
                </a:highlight>
                <a:latin typeface="Arial" panose="020B0604020202020204" pitchFamily="34" charset="0"/>
                <a:cs typeface="Arial" panose="020B0604020202020204" pitchFamily="34" charset="0"/>
              </a:rPr>
              <a:t>TRUE</a:t>
            </a:r>
          </a:p>
          <a:p>
            <a:endParaRPr lang="en-US" sz="1500" dirty="0">
              <a:highlight>
                <a:srgbClr val="FFFF00"/>
              </a:highlight>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Instructor Reference Note:</a:t>
            </a:r>
          </a:p>
          <a:p>
            <a:r>
              <a:rPr lang="en-US" sz="1500" dirty="0">
                <a:latin typeface="Arial" panose="020B0604020202020204" pitchFamily="34" charset="0"/>
                <a:cs typeface="Arial" panose="020B0604020202020204" pitchFamily="34" charset="0"/>
              </a:rPr>
              <a:t>Three situations in which an officer is justified in using handcuffs to secure a subject are:</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When the subject has committed a crime</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When subject is an escape risk</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When subject is a safety hazard. </a:t>
            </a:r>
          </a:p>
          <a:p>
            <a:endParaRPr lang="en-US" b="1" dirty="0"/>
          </a:p>
          <a:p>
            <a:endParaRPr lang="en-US" b="1" dirty="0"/>
          </a:p>
          <a:p>
            <a:endParaRPr lang="en-US" b="1" dirty="0"/>
          </a:p>
          <a:p>
            <a:endParaRPr lang="en-US" b="1" dirty="0"/>
          </a:p>
          <a:p>
            <a:endParaRPr lang="en-US" b="1" dirty="0"/>
          </a:p>
          <a:p>
            <a:endParaRPr lang="en-US" b="1" dirty="0">
              <a:latin typeface="Arial" panose="020B0604020202020204" pitchFamily="34" charset="0"/>
              <a:cs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64509382-1005-4F31-916E-9EE926A848C9}" type="slidenum">
              <a:rPr lang="en-US" smtClean="0"/>
              <a:t>11</a:t>
            </a:fld>
            <a:endParaRPr lang="en-US"/>
          </a:p>
        </p:txBody>
      </p:sp>
    </p:spTree>
    <p:extLst>
      <p:ext uri="{BB962C8B-B14F-4D97-AF65-F5344CB8AC3E}">
        <p14:creationId xmlns:p14="http://schemas.microsoft.com/office/powerpoint/2010/main" val="362478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17074"/>
          </a:xfrm>
        </p:spPr>
        <p:txBody>
          <a:bodyPr/>
          <a:lstStyle/>
          <a:p>
            <a:r>
              <a:rPr lang="en-US"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PA Title 18, Section 508</a:t>
            </a:r>
          </a:p>
          <a:p>
            <a:endParaRPr lang="en-US" sz="1500"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An officer should stop trying to make an arrest when a subject threatens to resist the arrest.    </a:t>
            </a:r>
          </a:p>
          <a:p>
            <a:endParaRPr lang="en-US" sz="1500" b="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dirty="0">
                <a:highlight>
                  <a:srgbClr val="FFFF00"/>
                </a:highlight>
                <a:latin typeface="Arial" panose="020B0604020202020204" pitchFamily="34" charset="0"/>
                <a:cs typeface="Arial" panose="020B0604020202020204" pitchFamily="34" charset="0"/>
              </a:rPr>
              <a:t>FALSE.</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Instructor Reference Note:</a:t>
            </a:r>
          </a:p>
          <a:p>
            <a:r>
              <a:rPr lang="en-US" sz="1500" dirty="0">
                <a:latin typeface="Arial" panose="020B0604020202020204" pitchFamily="34" charset="0"/>
                <a:cs typeface="Arial" panose="020B0604020202020204" pitchFamily="34" charset="0"/>
              </a:rPr>
              <a:t>Ref: 508a1</a:t>
            </a:r>
          </a:p>
          <a:p>
            <a:r>
              <a:rPr lang="en-US" sz="1500" dirty="0">
                <a:latin typeface="Arial" panose="020B0604020202020204" pitchFamily="34" charset="0"/>
                <a:cs typeface="Arial" panose="020B0604020202020204" pitchFamily="34" charset="0"/>
              </a:rPr>
              <a:t>Peace Officer’s Use of Force in Making Arrest –</a:t>
            </a:r>
          </a:p>
          <a:p>
            <a:r>
              <a:rPr lang="en-US" sz="1500" dirty="0">
                <a:latin typeface="Arial" panose="020B0604020202020204" pitchFamily="34" charset="0"/>
                <a:cs typeface="Arial" panose="020B0604020202020204" pitchFamily="34" charset="0"/>
              </a:rPr>
              <a:t>A peace officer – need not retreat or desist from effort to make a lawful arrest because of resistance or threatened resistance to the arrest.</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12</a:t>
            </a:fld>
            <a:endParaRPr lang="en-US"/>
          </a:p>
        </p:txBody>
      </p:sp>
    </p:spTree>
    <p:extLst>
      <p:ext uri="{BB962C8B-B14F-4D97-AF65-F5344CB8AC3E}">
        <p14:creationId xmlns:p14="http://schemas.microsoft.com/office/powerpoint/2010/main" val="437820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33413"/>
            <a:ext cx="4321175" cy="3240087"/>
          </a:xfrm>
        </p:spPr>
      </p:sp>
      <p:sp>
        <p:nvSpPr>
          <p:cNvPr id="3" name="Notes Placeholder 2"/>
          <p:cNvSpPr>
            <a:spLocks noGrp="1"/>
          </p:cNvSpPr>
          <p:nvPr>
            <p:ph type="body" idx="1"/>
          </p:nvPr>
        </p:nvSpPr>
        <p:spPr>
          <a:xfrm>
            <a:off x="731520" y="4060268"/>
            <a:ext cx="5852160" cy="4907887"/>
          </a:xfrm>
        </p:spPr>
        <p:txBody>
          <a:bodyPr/>
          <a:lstStyle/>
          <a:p>
            <a:r>
              <a:rPr lang="en-US"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PA Title 18, Section 508</a:t>
            </a:r>
          </a:p>
          <a:p>
            <a:endParaRPr lang="en-US" sz="1500" b="1"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a:t>
            </a:r>
          </a:p>
          <a:p>
            <a:endParaRPr lang="en-US" sz="1500" b="1"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An officer can use any force the officer believes to be necessary to effect an arrest or to defend him/herself or another from bodily harm while making an arrest.</a:t>
            </a:r>
          </a:p>
          <a:p>
            <a:endParaRPr lang="en-US" sz="1500" b="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dirty="0">
                <a:highlight>
                  <a:srgbClr val="FFFF00"/>
                </a:highlight>
                <a:latin typeface="Arial" panose="020B0604020202020204" pitchFamily="34" charset="0"/>
                <a:cs typeface="Arial" panose="020B0604020202020204" pitchFamily="34" charset="0"/>
              </a:rPr>
              <a:t>TRUE.</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Instructor Reference Note</a:t>
            </a:r>
            <a:r>
              <a:rPr lang="en-US" sz="1500" dirty="0">
                <a:latin typeface="Arial" panose="020B0604020202020204" pitchFamily="34" charset="0"/>
                <a:cs typeface="Arial" panose="020B0604020202020204" pitchFamily="34" charset="0"/>
              </a:rPr>
              <a:t>:</a:t>
            </a:r>
          </a:p>
          <a:p>
            <a:r>
              <a:rPr lang="en-US" sz="1500" dirty="0">
                <a:latin typeface="Arial" panose="020B0604020202020204" pitchFamily="34" charset="0"/>
                <a:cs typeface="Arial" panose="020B0604020202020204" pitchFamily="34" charset="0"/>
              </a:rPr>
              <a:t>Ref: 508a1</a:t>
            </a:r>
          </a:p>
          <a:p>
            <a:r>
              <a:rPr lang="en-US" sz="1500" dirty="0">
                <a:latin typeface="Arial" panose="020B0604020202020204" pitchFamily="34" charset="0"/>
                <a:cs typeface="Arial" panose="020B0604020202020204" pitchFamily="34" charset="0"/>
              </a:rPr>
              <a:t>Peace Officer’s Use of Force in Making Arrest – </a:t>
            </a:r>
          </a:p>
          <a:p>
            <a:r>
              <a:rPr lang="en-US" sz="1500" dirty="0">
                <a:latin typeface="Arial" panose="020B0604020202020204" pitchFamily="34" charset="0"/>
                <a:cs typeface="Arial" panose="020B0604020202020204" pitchFamily="34" charset="0"/>
              </a:rPr>
              <a:t>The officer is justified in the use of any force the officer believes to be necessary to effect the arrest and of any force which the officer believes to be necessary to defend him/herself or another from bodily harm while making the arrest.</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13</a:t>
            </a:fld>
            <a:endParaRPr lang="en-US"/>
          </a:p>
        </p:txBody>
      </p:sp>
    </p:spTree>
    <p:extLst>
      <p:ext uri="{BB962C8B-B14F-4D97-AF65-F5344CB8AC3E}">
        <p14:creationId xmlns:p14="http://schemas.microsoft.com/office/powerpoint/2010/main" val="254840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Civil Law</a:t>
            </a:r>
          </a:p>
          <a:p>
            <a:endParaRPr lang="en-US" sz="1500" b="1"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a:t>
            </a: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The U.S. Supreme Court decided that a police officer can justifiably use deadly force if the officer believes that a suspect is posing “a significant threat of death or serious physical injury to the officer or others” in the 1985 case </a:t>
            </a:r>
            <a:r>
              <a:rPr lang="en-US" sz="1500" i="1" dirty="0">
                <a:latin typeface="Arial" panose="020B0604020202020204" pitchFamily="34" charset="0"/>
                <a:cs typeface="Arial" panose="020B0604020202020204" pitchFamily="34" charset="0"/>
              </a:rPr>
              <a:t>Tennessee vs. Garner</a:t>
            </a:r>
            <a:r>
              <a:rPr lang="en-US" sz="1500" dirty="0">
                <a:latin typeface="Arial" panose="020B0604020202020204" pitchFamily="34" charset="0"/>
                <a:cs typeface="Arial" panose="020B0604020202020204" pitchFamily="34" charset="0"/>
              </a:rPr>
              <a:t>.</a:t>
            </a:r>
          </a:p>
          <a:p>
            <a:endParaRPr lang="en-US" sz="1500" i="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dirty="0">
                <a:highlight>
                  <a:srgbClr val="FFFF00"/>
                </a:highlight>
                <a:latin typeface="Arial" panose="020B0604020202020204" pitchFamily="34" charset="0"/>
                <a:cs typeface="Arial" panose="020B0604020202020204" pitchFamily="34" charset="0"/>
              </a:rPr>
              <a:t>TRUE</a:t>
            </a:r>
          </a:p>
          <a:p>
            <a:r>
              <a:rPr lang="en-US" sz="15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64509382-1005-4F31-916E-9EE926A848C9}" type="slidenum">
              <a:rPr lang="en-US" smtClean="0"/>
              <a:t>14</a:t>
            </a:fld>
            <a:endParaRPr lang="en-US"/>
          </a:p>
        </p:txBody>
      </p:sp>
    </p:spTree>
    <p:extLst>
      <p:ext uri="{BB962C8B-B14F-4D97-AF65-F5344CB8AC3E}">
        <p14:creationId xmlns:p14="http://schemas.microsoft.com/office/powerpoint/2010/main" val="184984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6"/>
          </a:xfrm>
        </p:spPr>
        <p:txBody>
          <a:bodyPr/>
          <a:lstStyle/>
          <a:p>
            <a:r>
              <a:rPr lang="en-US" b="1" dirty="0">
                <a:latin typeface="Arial" panose="020B0604020202020204" pitchFamily="34" charset="0"/>
                <a:cs typeface="Arial" panose="020B0604020202020204" pitchFamily="34" charset="0"/>
              </a:rPr>
              <a:t>Teaching Points:</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Civil Law</a:t>
            </a:r>
          </a:p>
          <a:p>
            <a:endParaRPr lang="en-US" sz="1500" b="1"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a:t>
            </a: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In the case, </a:t>
            </a:r>
            <a:r>
              <a:rPr lang="en-US" sz="1500" i="1" dirty="0">
                <a:latin typeface="Arial" panose="020B0604020202020204" pitchFamily="34" charset="0"/>
                <a:cs typeface="Arial" panose="020B0604020202020204" pitchFamily="34" charset="0"/>
              </a:rPr>
              <a:t>Graham vs Connor</a:t>
            </a:r>
            <a:r>
              <a:rPr lang="en-US" sz="1500" dirty="0">
                <a:latin typeface="Arial" panose="020B0604020202020204" pitchFamily="34" charset="0"/>
                <a:cs typeface="Arial" panose="020B0604020202020204" pitchFamily="34" charset="0"/>
              </a:rPr>
              <a:t>, the test for determining whether unreasonable or excessive force was used in making an arrest is determined by a judge looking at the facts with 20/20 hindsight.</a:t>
            </a:r>
          </a:p>
          <a:p>
            <a:endParaRPr lang="en-US" sz="1500" b="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b="1" dirty="0">
                <a:highlight>
                  <a:srgbClr val="FFFF00"/>
                </a:highlight>
                <a:latin typeface="Arial" panose="020B0604020202020204" pitchFamily="34" charset="0"/>
                <a:cs typeface="Arial" panose="020B0604020202020204" pitchFamily="34" charset="0"/>
              </a:rPr>
              <a:t>FALSE</a:t>
            </a:r>
            <a:endParaRPr lang="en-US" sz="1500" dirty="0">
              <a:highlight>
                <a:srgbClr val="FFFF00"/>
              </a:highlight>
              <a:latin typeface="Arial" panose="020B0604020202020204" pitchFamily="34" charset="0"/>
              <a:cs typeface="Arial" panose="020B0604020202020204" pitchFamily="34" charset="0"/>
            </a:endParaRPr>
          </a:p>
          <a:p>
            <a:endParaRPr lang="en-US" dirty="0"/>
          </a:p>
          <a:p>
            <a:r>
              <a:rPr lang="en-US" sz="1500" b="1" dirty="0">
                <a:latin typeface="Arial" panose="020B0604020202020204" pitchFamily="34" charset="0"/>
                <a:cs typeface="Arial" panose="020B0604020202020204" pitchFamily="34" charset="0"/>
              </a:rPr>
              <a:t>Instructor Reference Note:</a:t>
            </a:r>
          </a:p>
          <a:p>
            <a:r>
              <a:rPr lang="en-US" sz="1500" dirty="0">
                <a:latin typeface="Arial" panose="020B0604020202020204" pitchFamily="34" charset="0"/>
                <a:cs typeface="Arial" panose="020B0604020202020204" pitchFamily="34" charset="0"/>
              </a:rPr>
              <a:t>The test for determining whether unreasonable or excessive force was used in making an arrest is not what in hindsight seems prudent; but is </a:t>
            </a:r>
            <a:r>
              <a:rPr lang="en-US" sz="1500" dirty="0">
                <a:highlight>
                  <a:srgbClr val="FFFF00"/>
                </a:highlight>
                <a:latin typeface="Arial" panose="020B0604020202020204" pitchFamily="34" charset="0"/>
                <a:cs typeface="Arial" panose="020B0604020202020204" pitchFamily="34" charset="0"/>
              </a:rPr>
              <a:t>what a reasonable officer would do in the heat of the moment. </a:t>
            </a:r>
          </a:p>
        </p:txBody>
      </p:sp>
      <p:sp>
        <p:nvSpPr>
          <p:cNvPr id="4" name="Slide Number Placeholder 3"/>
          <p:cNvSpPr>
            <a:spLocks noGrp="1"/>
          </p:cNvSpPr>
          <p:nvPr>
            <p:ph type="sldNum" sz="quarter" idx="5"/>
          </p:nvPr>
        </p:nvSpPr>
        <p:spPr/>
        <p:txBody>
          <a:bodyPr/>
          <a:lstStyle/>
          <a:p>
            <a:fld id="{64509382-1005-4F31-916E-9EE926A848C9}" type="slidenum">
              <a:rPr lang="en-US" smtClean="0"/>
              <a:t>15</a:t>
            </a:fld>
            <a:endParaRPr lang="en-US"/>
          </a:p>
        </p:txBody>
      </p:sp>
    </p:spTree>
    <p:extLst>
      <p:ext uri="{BB962C8B-B14F-4D97-AF65-F5344CB8AC3E}">
        <p14:creationId xmlns:p14="http://schemas.microsoft.com/office/powerpoint/2010/main" val="774201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Civil Law</a:t>
            </a:r>
          </a:p>
          <a:p>
            <a:endParaRPr lang="en-US" sz="1500" b="1"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a:t>
            </a: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In </a:t>
            </a:r>
            <a:r>
              <a:rPr lang="en-US" sz="1500" i="1" dirty="0">
                <a:latin typeface="Arial" panose="020B0604020202020204" pitchFamily="34" charset="0"/>
                <a:cs typeface="Arial" panose="020B0604020202020204" pitchFamily="34" charset="0"/>
              </a:rPr>
              <a:t>Graham v. Connor, </a:t>
            </a:r>
            <a:r>
              <a:rPr lang="en-US" sz="1500" dirty="0">
                <a:latin typeface="Arial" panose="020B0604020202020204" pitchFamily="34" charset="0"/>
                <a:cs typeface="Arial" panose="020B0604020202020204" pitchFamily="34" charset="0"/>
              </a:rPr>
              <a:t>the U.S. Supreme Court decided that the standard for an officer’s use of force upon a “seized, free citizen” was to determine whether the officer’s use of force was objectively reasonable under the Fourth Amendment.   </a:t>
            </a:r>
          </a:p>
          <a:p>
            <a:endParaRPr lang="en-US" sz="1500" b="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b="1" dirty="0">
                <a:highlight>
                  <a:srgbClr val="FFFF00"/>
                </a:highlight>
                <a:latin typeface="Arial" panose="020B0604020202020204" pitchFamily="34" charset="0"/>
                <a:cs typeface="Arial" panose="020B0604020202020204" pitchFamily="34" charset="0"/>
              </a:rPr>
              <a:t>TRUE.</a:t>
            </a:r>
            <a:endParaRPr lang="en-US" sz="1500" dirty="0">
              <a:highlight>
                <a:srgbClr val="FFFF00"/>
              </a:highligh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16</a:t>
            </a:fld>
            <a:endParaRPr lang="en-US"/>
          </a:p>
        </p:txBody>
      </p:sp>
    </p:spTree>
    <p:extLst>
      <p:ext uri="{BB962C8B-B14F-4D97-AF65-F5344CB8AC3E}">
        <p14:creationId xmlns:p14="http://schemas.microsoft.com/office/powerpoint/2010/main" val="105919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7575" y="166688"/>
            <a:ext cx="2940050" cy="2205037"/>
          </a:xfrm>
        </p:spPr>
      </p:sp>
      <p:sp>
        <p:nvSpPr>
          <p:cNvPr id="3" name="Notes Placeholder 2"/>
          <p:cNvSpPr>
            <a:spLocks noGrp="1"/>
          </p:cNvSpPr>
          <p:nvPr>
            <p:ph type="body" idx="1"/>
          </p:nvPr>
        </p:nvSpPr>
        <p:spPr>
          <a:xfrm>
            <a:off x="731520" y="2480311"/>
            <a:ext cx="5852160" cy="6863714"/>
          </a:xfrm>
        </p:spPr>
        <p:txBody>
          <a:bodyPr/>
          <a:lstStyle/>
          <a:p>
            <a:r>
              <a:rPr lang="en-US" b="1" dirty="0">
                <a:latin typeface="Arial" panose="020B0604020202020204" pitchFamily="34" charset="0"/>
                <a:cs typeface="Arial" panose="020B0604020202020204" pitchFamily="34" charset="0"/>
              </a:rPr>
              <a:t>Teaching Points:</a:t>
            </a:r>
            <a:r>
              <a:rPr lang="en-US"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Reasonably prudent and well-trained officer.</a:t>
            </a:r>
          </a:p>
          <a:p>
            <a:endParaRPr lang="en-US" sz="1500" b="1" i="1" u="sng"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A reasonably prudent and well-trained officer knows the law and department policy and understands what use of force practices are acceptable or unacceptable within the boundaries of law and policy.</a:t>
            </a:r>
          </a:p>
          <a:p>
            <a:endParaRPr lang="en-US" sz="1500" b="1" i="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endParaRPr lang="en-US" sz="1500" dirty="0">
              <a:latin typeface="Arial" panose="020B0604020202020204" pitchFamily="34" charset="0"/>
              <a:cs typeface="Arial" panose="020B0604020202020204" pitchFamily="34" charset="0"/>
            </a:endParaRPr>
          </a:p>
          <a:p>
            <a:r>
              <a:rPr lang="en-US" sz="1500" dirty="0">
                <a:highlight>
                  <a:srgbClr val="FFFF00"/>
                </a:highlight>
                <a:latin typeface="Arial" panose="020B0604020202020204" pitchFamily="34" charset="0"/>
                <a:cs typeface="Arial" panose="020B0604020202020204" pitchFamily="34" charset="0"/>
              </a:rPr>
              <a:t>TRUE</a:t>
            </a:r>
          </a:p>
          <a:p>
            <a:endParaRPr lang="en-US" sz="1500" b="1" dirty="0">
              <a:highlight>
                <a:srgbClr val="FFFF00"/>
              </a:highlight>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Instructor Reference Note:</a:t>
            </a:r>
          </a:p>
          <a:p>
            <a:r>
              <a:rPr lang="en-US" sz="1500" dirty="0">
                <a:latin typeface="Arial" panose="020B0604020202020204" pitchFamily="34" charset="0"/>
                <a:cs typeface="Arial" panose="020B0604020202020204" pitchFamily="34" charset="0"/>
              </a:rPr>
              <a:t>A reasonable use of force is based upon four use of force justifications:</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Was there a need for the application of force?</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Was the relationship between the resistance and the level of force proportional?</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Was the extent of the subject’s injury proportional to the subject’s level of resistance or threat to the officer or another? </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Was the force applied on good faith, based upon the objectively reasonable facts the officer had at the time of the incident? </a:t>
            </a:r>
          </a:p>
          <a:p>
            <a:pPr lvl="0"/>
            <a:endParaRPr lang="en-US" sz="1500" dirty="0">
              <a:latin typeface="Arial" panose="020B0604020202020204" pitchFamily="34" charset="0"/>
              <a:cs typeface="Arial" panose="020B0604020202020204" pitchFamily="34" charset="0"/>
            </a:endParaRPr>
          </a:p>
          <a:p>
            <a:pPr lvl="0"/>
            <a:r>
              <a:rPr lang="en-US" sz="1500" i="1" dirty="0">
                <a:latin typeface="Arial" panose="020B0604020202020204" pitchFamily="34" charset="0"/>
                <a:cs typeface="Arial" panose="020B0604020202020204" pitchFamily="34" charset="0"/>
              </a:rPr>
              <a:t>Officers must be able to articulate in court, the critical factors (above) that led to the decisions he/she made when choosing force options.  The court will look at the “totality of circumstances” to determine if the factors stated justify the specific level of force used in each instance.</a:t>
            </a:r>
          </a:p>
        </p:txBody>
      </p:sp>
      <p:sp>
        <p:nvSpPr>
          <p:cNvPr id="4" name="Slide Number Placeholder 3"/>
          <p:cNvSpPr>
            <a:spLocks noGrp="1"/>
          </p:cNvSpPr>
          <p:nvPr>
            <p:ph type="sldNum" sz="quarter" idx="5"/>
          </p:nvPr>
        </p:nvSpPr>
        <p:spPr/>
        <p:txBody>
          <a:bodyPr/>
          <a:lstStyle/>
          <a:p>
            <a:fld id="{64509382-1005-4F31-916E-9EE926A848C9}" type="slidenum">
              <a:rPr lang="en-US" smtClean="0"/>
              <a:t>17</a:t>
            </a:fld>
            <a:endParaRPr lang="en-US"/>
          </a:p>
        </p:txBody>
      </p:sp>
    </p:spTree>
    <p:extLst>
      <p:ext uri="{BB962C8B-B14F-4D97-AF65-F5344CB8AC3E}">
        <p14:creationId xmlns:p14="http://schemas.microsoft.com/office/powerpoint/2010/main" val="3877424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3788" y="177800"/>
            <a:ext cx="2587625" cy="1941513"/>
          </a:xfrm>
        </p:spPr>
      </p:sp>
      <p:sp>
        <p:nvSpPr>
          <p:cNvPr id="3" name="Notes Placeholder 2"/>
          <p:cNvSpPr>
            <a:spLocks noGrp="1"/>
          </p:cNvSpPr>
          <p:nvPr>
            <p:ph type="body" idx="1"/>
          </p:nvPr>
        </p:nvSpPr>
        <p:spPr>
          <a:xfrm>
            <a:off x="731520" y="2290288"/>
            <a:ext cx="5852160" cy="7133112"/>
          </a:xfrm>
        </p:spPr>
        <p:txBody>
          <a:bodyPr/>
          <a:lstStyle/>
          <a:p>
            <a:r>
              <a:rPr lang="en-US"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Civil Law</a:t>
            </a:r>
          </a:p>
          <a:p>
            <a:endParaRPr lang="en-US" sz="1500" b="1"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a:t>
            </a: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Some of the “Graham Factors” that should be taken into consideration when determining if the force used was objectively reasonable are:  the severity of the crime, was the subject a threat to the officer’s safety, were there multiple subjects for the officer to deal with, and had the officer eaten in the last half hour prior to the incident.</a:t>
            </a:r>
          </a:p>
          <a:p>
            <a:endParaRPr lang="en-US" sz="1500" b="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b="1" dirty="0">
                <a:highlight>
                  <a:srgbClr val="FFFF00"/>
                </a:highlight>
                <a:latin typeface="Arial" panose="020B0604020202020204" pitchFamily="34" charset="0"/>
                <a:cs typeface="Arial" panose="020B0604020202020204" pitchFamily="34" charset="0"/>
              </a:rPr>
              <a:t>FALSE</a:t>
            </a:r>
          </a:p>
          <a:p>
            <a:endParaRPr lang="en-US" sz="1500" b="1" dirty="0">
              <a:highlight>
                <a:srgbClr val="FFFF00"/>
              </a:highlight>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Instructor Reference Note:</a:t>
            </a:r>
          </a:p>
          <a:p>
            <a:r>
              <a:rPr lang="en-US" sz="1500" dirty="0">
                <a:highlight>
                  <a:srgbClr val="FFFF00"/>
                </a:highlight>
                <a:latin typeface="Arial" panose="020B0604020202020204" pitchFamily="34" charset="0"/>
                <a:cs typeface="Arial" panose="020B0604020202020204" pitchFamily="34" charset="0"/>
              </a:rPr>
              <a:t>A list of some of the Graham Factors to be taken into consideration:</a:t>
            </a:r>
          </a:p>
          <a:p>
            <a:pPr marL="302021" indent="-30202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Severity of the crime.</a:t>
            </a:r>
          </a:p>
          <a:p>
            <a:pPr marL="302021" indent="-30202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Whether the suspect poses an immediate threat to the safety of officers or others.</a:t>
            </a:r>
          </a:p>
          <a:p>
            <a:pPr marL="302021" indent="-30202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Number of actors police must contend with at one time.</a:t>
            </a:r>
          </a:p>
          <a:p>
            <a:pPr marL="302021" indent="-30202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Actor is actively resisting arrest.</a:t>
            </a:r>
          </a:p>
          <a:p>
            <a:pPr marL="302021" indent="-30202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Duration of the action taking place.</a:t>
            </a:r>
          </a:p>
          <a:p>
            <a:pPr marL="302021" indent="-30202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Actor is known to be violent or has committed a violent act.</a:t>
            </a:r>
          </a:p>
          <a:p>
            <a:pPr marL="302021" indent="-30202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Actor is known or believed to be armed.</a:t>
            </a:r>
          </a:p>
          <a:p>
            <a:pPr marL="302021" indent="-30202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Actor is attempting to evade arrest by flight. </a:t>
            </a:r>
          </a:p>
          <a:p>
            <a:pPr marL="302021" indent="-30202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What was the relationship between the need and amount of force used.</a:t>
            </a:r>
          </a:p>
          <a:p>
            <a:pPr marL="302021" indent="-30202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Was the force applied in good faith or maliciously and sadistically.</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18</a:t>
            </a:fld>
            <a:endParaRPr lang="en-US"/>
          </a:p>
        </p:txBody>
      </p:sp>
    </p:spTree>
    <p:extLst>
      <p:ext uri="{BB962C8B-B14F-4D97-AF65-F5344CB8AC3E}">
        <p14:creationId xmlns:p14="http://schemas.microsoft.com/office/powerpoint/2010/main" val="3751790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87325"/>
            <a:ext cx="4321175" cy="3240088"/>
          </a:xfrm>
        </p:spPr>
      </p:sp>
      <p:sp>
        <p:nvSpPr>
          <p:cNvPr id="3" name="Notes Placeholder 2"/>
          <p:cNvSpPr>
            <a:spLocks noGrp="1"/>
          </p:cNvSpPr>
          <p:nvPr>
            <p:ph type="body" idx="1"/>
          </p:nvPr>
        </p:nvSpPr>
        <p:spPr>
          <a:xfrm>
            <a:off x="731520" y="3555611"/>
            <a:ext cx="5852160" cy="4795434"/>
          </a:xfrm>
        </p:spPr>
        <p:txBody>
          <a:bodyPr/>
          <a:lstStyle/>
          <a:p>
            <a:r>
              <a:rPr lang="en-US"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Title 42, Section 1983: Civil Liability</a:t>
            </a: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a:t>
            </a: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The person who claims injury in a 1983 civil action is called the plaintiff. </a:t>
            </a:r>
          </a:p>
          <a:p>
            <a:endParaRPr lang="en-US" sz="1500"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 </a:t>
            </a:r>
          </a:p>
          <a:p>
            <a:r>
              <a:rPr lang="en-US" sz="1500" dirty="0">
                <a:highlight>
                  <a:srgbClr val="FFFF00"/>
                </a:highlight>
                <a:latin typeface="Arial" panose="020B0604020202020204" pitchFamily="34" charset="0"/>
                <a:cs typeface="Arial" panose="020B0604020202020204" pitchFamily="34" charset="0"/>
              </a:rPr>
              <a:t>TRUE</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Instructor Reference Note:</a:t>
            </a:r>
          </a:p>
          <a:p>
            <a:r>
              <a:rPr lang="en-US" sz="1500" dirty="0">
                <a:latin typeface="Arial" panose="020B0604020202020204" pitchFamily="34" charset="0"/>
                <a:cs typeface="Arial" panose="020B0604020202020204" pitchFamily="34" charset="0"/>
              </a:rPr>
              <a:t>More actions are initiated in civil court against police officers and administrators than in criminal court because it is less difficult to prove that a duty has been breached and the plaintiff is more likely to obtain a civil judgement.</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19</a:t>
            </a:fld>
            <a:endParaRPr lang="en-US"/>
          </a:p>
        </p:txBody>
      </p:sp>
    </p:spTree>
    <p:extLst>
      <p:ext uri="{BB962C8B-B14F-4D97-AF65-F5344CB8AC3E}">
        <p14:creationId xmlns:p14="http://schemas.microsoft.com/office/powerpoint/2010/main" val="63864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6575" y="395288"/>
            <a:ext cx="3702050" cy="2776537"/>
          </a:xfrm>
        </p:spPr>
      </p:sp>
      <p:sp>
        <p:nvSpPr>
          <p:cNvPr id="3" name="Notes Placeholder 2"/>
          <p:cNvSpPr>
            <a:spLocks noGrp="1"/>
          </p:cNvSpPr>
          <p:nvPr>
            <p:ph type="body" idx="1"/>
          </p:nvPr>
        </p:nvSpPr>
        <p:spPr>
          <a:xfrm>
            <a:off x="731520" y="3333749"/>
            <a:ext cx="6431280" cy="4010024"/>
          </a:xfrm>
        </p:spPr>
        <p:txBody>
          <a:bodyPr/>
          <a:lstStyle/>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2</a:t>
            </a:fld>
            <a:endParaRPr lang="en-US"/>
          </a:p>
        </p:txBody>
      </p:sp>
    </p:spTree>
    <p:extLst>
      <p:ext uri="{BB962C8B-B14F-4D97-AF65-F5344CB8AC3E}">
        <p14:creationId xmlns:p14="http://schemas.microsoft.com/office/powerpoint/2010/main" val="1912123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Teaching Points</a:t>
            </a:r>
            <a:r>
              <a:rPr lang="en-US"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Title 42, Section 1983: Civil Liability</a:t>
            </a:r>
          </a:p>
          <a:p>
            <a:endParaRPr lang="en-US" sz="1500" b="1" i="1" u="sng"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a:t>
            </a: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When a civil action is initiated against a police officer or a police administrator, the plaintiff must prove that:</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The defendant had a duty</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The defendant breached that duty</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There was a causal connection between the breach of the duty and the injury; and</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The injury to the plaintiff resulted from that breach.    </a:t>
            </a:r>
          </a:p>
          <a:p>
            <a:endParaRPr lang="en-US" sz="1500"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 </a:t>
            </a:r>
          </a:p>
          <a:p>
            <a:r>
              <a:rPr lang="en-US" sz="1500" dirty="0">
                <a:highlight>
                  <a:srgbClr val="FFFF00"/>
                </a:highlight>
                <a:latin typeface="Arial" panose="020B0604020202020204" pitchFamily="34" charset="0"/>
                <a:cs typeface="Arial" panose="020B0604020202020204" pitchFamily="34" charset="0"/>
              </a:rPr>
              <a:t>TRUE</a:t>
            </a: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509382-1005-4F31-916E-9EE926A848C9}" type="slidenum">
              <a:rPr lang="en-US" smtClean="0"/>
              <a:t>20</a:t>
            </a:fld>
            <a:endParaRPr lang="en-US"/>
          </a:p>
        </p:txBody>
      </p:sp>
    </p:spTree>
    <p:extLst>
      <p:ext uri="{BB962C8B-B14F-4D97-AF65-F5344CB8AC3E}">
        <p14:creationId xmlns:p14="http://schemas.microsoft.com/office/powerpoint/2010/main" val="1865897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0263"/>
            <a:ext cx="4321175" cy="3240087"/>
          </a:xfrm>
        </p:spPr>
      </p:sp>
      <p:sp>
        <p:nvSpPr>
          <p:cNvPr id="3" name="Notes Placeholder 2"/>
          <p:cNvSpPr>
            <a:spLocks noGrp="1"/>
          </p:cNvSpPr>
          <p:nvPr>
            <p:ph type="body" idx="1"/>
          </p:nvPr>
        </p:nvSpPr>
        <p:spPr>
          <a:xfrm>
            <a:off x="731520" y="4260534"/>
            <a:ext cx="5852160" cy="4858940"/>
          </a:xfrm>
        </p:spPr>
        <p:txBody>
          <a:bodyPr/>
          <a:lstStyle/>
          <a:p>
            <a:pPr defTabSz="966470">
              <a:defRPr/>
            </a:pPr>
            <a:r>
              <a:rPr lang="en-US"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Title 42, Section 1983: Civil Liability</a:t>
            </a:r>
          </a:p>
          <a:p>
            <a:pPr defTabSz="966470">
              <a:defRPr/>
            </a:pPr>
            <a:endParaRPr lang="en-US" sz="1500" dirty="0">
              <a:latin typeface="Arial" panose="020B0604020202020204" pitchFamily="34" charset="0"/>
              <a:cs typeface="Arial" panose="020B0604020202020204" pitchFamily="34" charset="0"/>
            </a:endParaRPr>
          </a:p>
          <a:p>
            <a:pPr defTabSz="966470">
              <a:defRPr/>
            </a:pPr>
            <a:r>
              <a:rPr lang="en-US" sz="1500" b="1" i="1" u="sng" dirty="0">
                <a:latin typeface="Arial" panose="020B0604020202020204" pitchFamily="34" charset="0"/>
                <a:cs typeface="Arial" panose="020B0604020202020204" pitchFamily="34" charset="0"/>
              </a:rPr>
              <a:t>Ask Participants</a:t>
            </a:r>
            <a:r>
              <a:rPr lang="en-US" sz="1500" b="1" i="1" dirty="0">
                <a:latin typeface="Arial" panose="020B0604020202020204" pitchFamily="34" charset="0"/>
                <a:cs typeface="Arial" panose="020B0604020202020204" pitchFamily="34" charset="0"/>
              </a:rPr>
              <a:t>:</a:t>
            </a:r>
          </a:p>
          <a:p>
            <a:pPr defTabSz="966470">
              <a:defRPr/>
            </a:pPr>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One defense a defendant (officer) would be able to put forth in a 1983 lawsuit is that they were unaware of the law.</a:t>
            </a:r>
          </a:p>
          <a:p>
            <a:endParaRPr lang="en-US" sz="1500" b="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 </a:t>
            </a:r>
          </a:p>
          <a:p>
            <a:r>
              <a:rPr lang="en-US" sz="1500" b="1" dirty="0">
                <a:highlight>
                  <a:srgbClr val="FFFF00"/>
                </a:highlight>
                <a:latin typeface="Arial" panose="020B0604020202020204" pitchFamily="34" charset="0"/>
                <a:cs typeface="Arial" panose="020B0604020202020204" pitchFamily="34" charset="0"/>
              </a:rPr>
              <a:t>FALSE</a:t>
            </a:r>
          </a:p>
          <a:p>
            <a:endParaRPr lang="en-US" sz="1500" b="1" dirty="0">
              <a:highlight>
                <a:srgbClr val="FFFF00"/>
              </a:highlight>
              <a:latin typeface="Arial" panose="020B0604020202020204" pitchFamily="34" charset="0"/>
              <a:cs typeface="Arial" panose="020B0604020202020204" pitchFamily="34" charset="0"/>
            </a:endParaRPr>
          </a:p>
          <a:p>
            <a:r>
              <a:rPr lang="en-US" sz="1500" dirty="0">
                <a:highlight>
                  <a:srgbClr val="FFFF00"/>
                </a:highlight>
                <a:latin typeface="Arial" panose="020B0604020202020204" pitchFamily="34" charset="0"/>
                <a:cs typeface="Arial" panose="020B0604020202020204" pitchFamily="34" charset="0"/>
              </a:rPr>
              <a:t>A defense in a civil suit for a law enforcement officer is called “Qualified Immunity”.</a:t>
            </a:r>
          </a:p>
          <a:p>
            <a:endParaRPr lang="en-US" sz="1500" dirty="0">
              <a:highlight>
                <a:srgbClr val="FFFF00"/>
              </a:highlight>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Instructor Reference Note:</a:t>
            </a:r>
          </a:p>
          <a:p>
            <a:r>
              <a:rPr lang="en-US" sz="1500" dirty="0">
                <a:latin typeface="Arial" panose="020B0604020202020204" pitchFamily="34" charset="0"/>
                <a:cs typeface="Arial" panose="020B0604020202020204" pitchFamily="34" charset="0"/>
              </a:rPr>
              <a:t>To determine if Qualified Immunity should be granted, a court has </a:t>
            </a:r>
            <a:r>
              <a:rPr lang="en-US" sz="1500" b="1" dirty="0">
                <a:latin typeface="Arial" panose="020B0604020202020204" pitchFamily="34" charset="0"/>
                <a:cs typeface="Arial" panose="020B0604020202020204" pitchFamily="34" charset="0"/>
              </a:rPr>
              <a:t>two tests</a:t>
            </a:r>
            <a:r>
              <a:rPr lang="en-US" sz="1500" dirty="0">
                <a:latin typeface="Arial" panose="020B0604020202020204" pitchFamily="34" charset="0"/>
                <a:cs typeface="Arial" panose="020B0604020202020204" pitchFamily="34" charset="0"/>
              </a:rPr>
              <a:t>:</a:t>
            </a:r>
          </a:p>
          <a:p>
            <a:pPr marL="362426" indent="-362426">
              <a:buAutoNum type="arabicParenBoth"/>
            </a:pPr>
            <a:r>
              <a:rPr lang="en-US" sz="1500" dirty="0">
                <a:latin typeface="Arial" panose="020B0604020202020204" pitchFamily="34" charset="0"/>
                <a:cs typeface="Arial" panose="020B0604020202020204" pitchFamily="34" charset="0"/>
              </a:rPr>
              <a:t>Whether a </a:t>
            </a:r>
            <a:r>
              <a:rPr lang="en-US" sz="1500" b="1" dirty="0">
                <a:latin typeface="Arial" panose="020B0604020202020204" pitchFamily="34" charset="0"/>
                <a:cs typeface="Arial" panose="020B0604020202020204" pitchFamily="34" charset="0"/>
              </a:rPr>
              <a:t>constitutional right </a:t>
            </a:r>
            <a:r>
              <a:rPr lang="en-US" sz="1500" dirty="0">
                <a:latin typeface="Arial" panose="020B0604020202020204" pitchFamily="34" charset="0"/>
                <a:cs typeface="Arial" panose="020B0604020202020204" pitchFamily="34" charset="0"/>
              </a:rPr>
              <a:t>would have been </a:t>
            </a:r>
            <a:r>
              <a:rPr lang="en-US" sz="1500" b="1" dirty="0">
                <a:latin typeface="Arial" panose="020B0604020202020204" pitchFamily="34" charset="0"/>
                <a:cs typeface="Arial" panose="020B0604020202020204" pitchFamily="34" charset="0"/>
              </a:rPr>
              <a:t>violated</a:t>
            </a:r>
            <a:r>
              <a:rPr lang="en-US" sz="1500" dirty="0">
                <a:latin typeface="Arial" panose="020B0604020202020204" pitchFamily="34" charset="0"/>
                <a:cs typeface="Arial" panose="020B0604020202020204" pitchFamily="34" charset="0"/>
              </a:rPr>
              <a:t> on the facts alleged.  </a:t>
            </a:r>
          </a:p>
          <a:p>
            <a:pPr marL="362426" indent="-362426">
              <a:buAutoNum type="arabicParenBoth"/>
            </a:pPr>
            <a:r>
              <a:rPr lang="en-US" sz="1500" dirty="0">
                <a:latin typeface="Arial" panose="020B0604020202020204" pitchFamily="34" charset="0"/>
                <a:cs typeface="Arial" panose="020B0604020202020204" pitchFamily="34" charset="0"/>
              </a:rPr>
              <a:t>Whether it would be clear to a reasonable officer that the </a:t>
            </a:r>
            <a:r>
              <a:rPr lang="en-US" sz="1500" b="1" dirty="0">
                <a:latin typeface="Arial" panose="020B0604020202020204" pitchFamily="34" charset="0"/>
                <a:cs typeface="Arial" panose="020B0604020202020204" pitchFamily="34" charset="0"/>
              </a:rPr>
              <a:t>conduct was unlawful </a:t>
            </a:r>
            <a:r>
              <a:rPr lang="en-US" sz="1500" dirty="0">
                <a:latin typeface="Arial" panose="020B0604020202020204" pitchFamily="34" charset="0"/>
                <a:cs typeface="Arial" panose="020B0604020202020204" pitchFamily="34" charset="0"/>
              </a:rPr>
              <a:t>in the situation he or she confronted.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21</a:t>
            </a:fld>
            <a:endParaRPr lang="en-US"/>
          </a:p>
        </p:txBody>
      </p:sp>
    </p:spTree>
    <p:extLst>
      <p:ext uri="{BB962C8B-B14F-4D97-AF65-F5344CB8AC3E}">
        <p14:creationId xmlns:p14="http://schemas.microsoft.com/office/powerpoint/2010/main" val="1770481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Title 42, Section 1983: Civil Liability</a:t>
            </a:r>
          </a:p>
          <a:p>
            <a:pPr defTabSz="966470">
              <a:defRPr/>
            </a:pPr>
            <a:endParaRPr lang="en-US" sz="1500" dirty="0">
              <a:latin typeface="Arial" panose="020B0604020202020204" pitchFamily="34" charset="0"/>
              <a:cs typeface="Arial" panose="020B0604020202020204" pitchFamily="34" charset="0"/>
            </a:endParaRPr>
          </a:p>
          <a:p>
            <a:pPr defTabSz="966470">
              <a:defRPr/>
            </a:pPr>
            <a:r>
              <a:rPr lang="en-US" sz="1500" b="1" i="1" u="sng" dirty="0">
                <a:latin typeface="Arial" panose="020B0604020202020204" pitchFamily="34" charset="0"/>
                <a:cs typeface="Arial" panose="020B0604020202020204" pitchFamily="34" charset="0"/>
              </a:rPr>
              <a:t>Ask Participants:</a:t>
            </a:r>
          </a:p>
          <a:p>
            <a:pPr defTabSz="966470">
              <a:defRPr/>
            </a:pPr>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Qualified immunity protects all but the plainly incompetent and those who knowingly violate the law.</a:t>
            </a:r>
          </a:p>
          <a:p>
            <a:endParaRPr lang="en-US" sz="1500" b="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b="1" dirty="0">
                <a:highlight>
                  <a:srgbClr val="FFFF00"/>
                </a:highlight>
                <a:latin typeface="Arial" panose="020B0604020202020204" pitchFamily="34" charset="0"/>
                <a:cs typeface="Arial" panose="020B0604020202020204" pitchFamily="34" charset="0"/>
              </a:rPr>
              <a:t>TRUE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22</a:t>
            </a:fld>
            <a:endParaRPr lang="en-US"/>
          </a:p>
        </p:txBody>
      </p:sp>
    </p:spTree>
    <p:extLst>
      <p:ext uri="{BB962C8B-B14F-4D97-AF65-F5344CB8AC3E}">
        <p14:creationId xmlns:p14="http://schemas.microsoft.com/office/powerpoint/2010/main" val="2983014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1163" y="212725"/>
            <a:ext cx="3952875" cy="2963863"/>
          </a:xfrm>
        </p:spPr>
      </p:sp>
      <p:sp>
        <p:nvSpPr>
          <p:cNvPr id="3" name="Notes Placeholder 2"/>
          <p:cNvSpPr>
            <a:spLocks noGrp="1"/>
          </p:cNvSpPr>
          <p:nvPr>
            <p:ph type="body" idx="1"/>
          </p:nvPr>
        </p:nvSpPr>
        <p:spPr>
          <a:xfrm>
            <a:off x="731520" y="3334044"/>
            <a:ext cx="5852160" cy="5475849"/>
          </a:xfrm>
        </p:spPr>
        <p:txBody>
          <a:bodyPr/>
          <a:lstStyle/>
          <a:p>
            <a:pPr defTabSz="966470">
              <a:defRPr/>
            </a:pPr>
            <a:r>
              <a:rPr lang="en-US" b="1" dirty="0">
                <a:latin typeface="Arial" panose="020B0604020202020204" pitchFamily="34" charset="0"/>
                <a:cs typeface="Arial" panose="020B0604020202020204" pitchFamily="34" charset="0"/>
              </a:rPr>
              <a:t>Teaching Points</a:t>
            </a:r>
            <a:r>
              <a:rPr lang="en-US"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Title 42, Section 1983: Civil Liability</a:t>
            </a:r>
          </a:p>
          <a:p>
            <a:endParaRPr lang="en-US" sz="1500" b="1"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  </a:t>
            </a: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Police officers who are not in a supervisory position; but are present when a fellow officer deprives a citizen of constitutional rights are creating a liability known as “failure to intervene”.</a:t>
            </a:r>
          </a:p>
          <a:p>
            <a:endParaRPr lang="en-US" sz="1500" b="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b="1" dirty="0">
                <a:highlight>
                  <a:srgbClr val="FFFF00"/>
                </a:highlight>
                <a:latin typeface="Arial" panose="020B0604020202020204" pitchFamily="34" charset="0"/>
                <a:cs typeface="Arial" panose="020B0604020202020204" pitchFamily="34" charset="0"/>
              </a:rPr>
              <a:t>TRUE</a:t>
            </a:r>
            <a:endParaRPr lang="en-US" sz="1500" dirty="0">
              <a:highlight>
                <a:srgbClr val="FFFF00"/>
              </a:highlight>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Instructor Reference Note:</a:t>
            </a:r>
          </a:p>
          <a:p>
            <a:r>
              <a:rPr lang="en-US" sz="1500" dirty="0">
                <a:latin typeface="Arial" panose="020B0604020202020204" pitchFamily="34" charset="0"/>
                <a:cs typeface="Arial" panose="020B0604020202020204" pitchFamily="34" charset="0"/>
              </a:rPr>
              <a:t> In </a:t>
            </a:r>
            <a:r>
              <a:rPr lang="en-US" sz="1500" i="1" dirty="0">
                <a:latin typeface="Arial" panose="020B0604020202020204" pitchFamily="34" charset="0"/>
                <a:cs typeface="Arial" panose="020B0604020202020204" pitchFamily="34" charset="0"/>
              </a:rPr>
              <a:t>Crawford v. City of Kansas City</a:t>
            </a:r>
            <a:r>
              <a:rPr lang="en-US" sz="1500" dirty="0">
                <a:latin typeface="Arial" panose="020B0604020202020204" pitchFamily="34" charset="0"/>
                <a:cs typeface="Arial" panose="020B0604020202020204" pitchFamily="34" charset="0"/>
              </a:rPr>
              <a:t>, the plaintiffs alleged that the officer should be liable because he failed to intervene to stop a shooting.  …  …that an officer who has the </a:t>
            </a:r>
            <a:r>
              <a:rPr lang="en-US" sz="1500" i="1" dirty="0">
                <a:latin typeface="Arial" panose="020B0604020202020204" pitchFamily="34" charset="0"/>
                <a:cs typeface="Arial" panose="020B0604020202020204" pitchFamily="34" charset="0"/>
              </a:rPr>
              <a:t>opportunity</a:t>
            </a:r>
            <a:r>
              <a:rPr lang="en-US" sz="1500" dirty="0">
                <a:latin typeface="Arial" panose="020B0604020202020204" pitchFamily="34" charset="0"/>
                <a:cs typeface="Arial" panose="020B0604020202020204" pitchFamily="34" charset="0"/>
              </a:rPr>
              <a:t> to prevent, but does not prevent, a fellow officer’s use of allegedly excessive force may be liable under 1983.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A police officer cannot be held liable, if he or she does not have a realistic opportunity to prevent the attack. </a:t>
            </a:r>
          </a:p>
          <a:p>
            <a:endParaRPr lang="en-US" sz="15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23</a:t>
            </a:fld>
            <a:endParaRPr lang="en-US" dirty="0"/>
          </a:p>
        </p:txBody>
      </p:sp>
    </p:spTree>
    <p:extLst>
      <p:ext uri="{BB962C8B-B14F-4D97-AF65-F5344CB8AC3E}">
        <p14:creationId xmlns:p14="http://schemas.microsoft.com/office/powerpoint/2010/main" val="1866189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239713"/>
            <a:ext cx="2187575" cy="1639887"/>
          </a:xfrm>
        </p:spPr>
      </p:sp>
      <p:sp>
        <p:nvSpPr>
          <p:cNvPr id="3" name="Notes Placeholder 2"/>
          <p:cNvSpPr>
            <a:spLocks noGrp="1"/>
          </p:cNvSpPr>
          <p:nvPr>
            <p:ph type="body" idx="1"/>
          </p:nvPr>
        </p:nvSpPr>
        <p:spPr>
          <a:xfrm>
            <a:off x="731520" y="2060257"/>
            <a:ext cx="5852160" cy="6340793"/>
          </a:xfrm>
        </p:spPr>
        <p:txBody>
          <a:bodyPr/>
          <a:lstStyle/>
          <a:p>
            <a:r>
              <a:rPr lang="en-US" b="1" dirty="0">
                <a:latin typeface="Arial" panose="020B0604020202020204" pitchFamily="34" charset="0"/>
                <a:cs typeface="Arial" panose="020B0604020202020204" pitchFamily="34" charset="0"/>
              </a:rPr>
              <a:t>Teaching Points</a:t>
            </a:r>
            <a:r>
              <a:rPr lang="en-US"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Critical Decision-Making Model</a:t>
            </a:r>
          </a:p>
          <a:p>
            <a:endParaRPr lang="en-US" sz="1500" b="1" i="1" u="sng" dirty="0">
              <a:latin typeface="Arial" panose="020B0604020202020204" pitchFamily="34" charset="0"/>
              <a:cs typeface="Arial" panose="020B0604020202020204" pitchFamily="34" charset="0"/>
            </a:endParaRPr>
          </a:p>
          <a:p>
            <a:r>
              <a:rPr lang="en-US" sz="1500" b="1" i="1" u="sng" dirty="0">
                <a:latin typeface="Arial" panose="020B0604020202020204" pitchFamily="34" charset="0"/>
                <a:cs typeface="Arial" panose="020B0604020202020204" pitchFamily="34" charset="0"/>
              </a:rPr>
              <a:t>Ask Participants:</a:t>
            </a:r>
          </a:p>
          <a:p>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The Critical Decision-Making model establishes an organized way of making decisions about how to act in any situation, including situations that may involve potential uses of force. </a:t>
            </a:r>
          </a:p>
          <a:p>
            <a:endParaRPr lang="en-US" sz="1500"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dirty="0">
                <a:highlight>
                  <a:srgbClr val="FFFF00"/>
                </a:highlight>
                <a:latin typeface="Arial" panose="020B0604020202020204" pitchFamily="34" charset="0"/>
                <a:cs typeface="Arial" panose="020B0604020202020204" pitchFamily="34" charset="0"/>
              </a:rPr>
              <a:t>TRUE </a:t>
            </a:r>
          </a:p>
          <a:p>
            <a:endParaRPr lang="en-US" sz="1500" dirty="0">
              <a:highlight>
                <a:srgbClr val="FFFF00"/>
              </a:highlight>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Instructor’s Reference Note:</a:t>
            </a:r>
          </a:p>
          <a:p>
            <a:r>
              <a:rPr lang="en-US" sz="1500" dirty="0">
                <a:latin typeface="Arial" panose="020B0604020202020204" pitchFamily="34" charset="0"/>
                <a:cs typeface="Arial" panose="020B0604020202020204" pitchFamily="34" charset="0"/>
              </a:rPr>
              <a:t>The Critical Decision-Making Model not only helps officers to make better decisions; it also helps officers to explain their actions after the fact.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 five steps in Critical Decision-Making are:</a:t>
            </a:r>
          </a:p>
          <a:p>
            <a:r>
              <a:rPr lang="en-US" sz="1500" dirty="0">
                <a:latin typeface="Arial" panose="020B0604020202020204" pitchFamily="34" charset="0"/>
                <a:cs typeface="Arial" panose="020B0604020202020204" pitchFamily="34" charset="0"/>
              </a:rPr>
              <a:t>Step 1: Collect information   </a:t>
            </a:r>
          </a:p>
          <a:p>
            <a:r>
              <a:rPr lang="en-US" sz="1500" dirty="0">
                <a:latin typeface="Arial" panose="020B0604020202020204" pitchFamily="34" charset="0"/>
                <a:cs typeface="Arial" panose="020B0604020202020204" pitchFamily="34" charset="0"/>
              </a:rPr>
              <a:t>Step 2: Assess situation, threats, and risks</a:t>
            </a:r>
          </a:p>
          <a:p>
            <a:r>
              <a:rPr lang="en-US" sz="1500" dirty="0">
                <a:latin typeface="Arial" panose="020B0604020202020204" pitchFamily="34" charset="0"/>
                <a:cs typeface="Arial" panose="020B0604020202020204" pitchFamily="34" charset="0"/>
              </a:rPr>
              <a:t>Step 3: Consider police powers and agency policy</a:t>
            </a:r>
          </a:p>
          <a:p>
            <a:r>
              <a:rPr lang="en-US" sz="1500" dirty="0">
                <a:latin typeface="Arial" panose="020B0604020202020204" pitchFamily="34" charset="0"/>
                <a:cs typeface="Arial" panose="020B0604020202020204" pitchFamily="34" charset="0"/>
              </a:rPr>
              <a:t>Step 4: Identify options and determine best course of action</a:t>
            </a:r>
          </a:p>
          <a:p>
            <a:r>
              <a:rPr lang="en-US" sz="1500" dirty="0">
                <a:latin typeface="Arial" panose="020B0604020202020204" pitchFamily="34" charset="0"/>
                <a:cs typeface="Arial" panose="020B0604020202020204" pitchFamily="34" charset="0"/>
              </a:rPr>
              <a:t>Step 5: Act, review, and re-assess</a:t>
            </a:r>
          </a:p>
          <a:p>
            <a:endParaRPr lang="en-US"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24</a:t>
            </a:fld>
            <a:endParaRPr lang="en-US"/>
          </a:p>
        </p:txBody>
      </p:sp>
    </p:spTree>
    <p:extLst>
      <p:ext uri="{BB962C8B-B14F-4D97-AF65-F5344CB8AC3E}">
        <p14:creationId xmlns:p14="http://schemas.microsoft.com/office/powerpoint/2010/main" val="2336224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260350"/>
            <a:ext cx="4321175" cy="3240088"/>
          </a:xfrm>
        </p:spPr>
      </p:sp>
      <p:sp>
        <p:nvSpPr>
          <p:cNvPr id="3" name="Notes Placeholder 2"/>
          <p:cNvSpPr>
            <a:spLocks noGrp="1"/>
          </p:cNvSpPr>
          <p:nvPr>
            <p:ph type="body" idx="1"/>
          </p:nvPr>
        </p:nvSpPr>
        <p:spPr>
          <a:xfrm>
            <a:off x="731520" y="3760470"/>
            <a:ext cx="5852160" cy="5359004"/>
          </a:xfrm>
        </p:spPr>
        <p:txBody>
          <a:bodyPr/>
          <a:lstStyle/>
          <a:p>
            <a:pPr defTabSz="966470">
              <a:defRPr/>
            </a:pPr>
            <a:r>
              <a:rPr lang="en-US" b="1" dirty="0">
                <a:latin typeface="Arial" panose="020B0604020202020204" pitchFamily="34" charset="0"/>
                <a:cs typeface="Arial" panose="020B0604020202020204" pitchFamily="34" charset="0"/>
              </a:rPr>
              <a:t>Teaching Points</a:t>
            </a:r>
            <a:r>
              <a:rPr lang="en-US"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De-Escalation</a:t>
            </a:r>
          </a:p>
          <a:p>
            <a:pPr>
              <a:defRPr/>
            </a:pPr>
            <a:endParaRPr lang="en-US" sz="1500" b="1" i="1" u="sng" dirty="0">
              <a:latin typeface="Arial" panose="020B0604020202020204" pitchFamily="34" charset="0"/>
              <a:cs typeface="Arial" panose="020B0604020202020204" pitchFamily="34" charset="0"/>
            </a:endParaRPr>
          </a:p>
          <a:p>
            <a:pPr>
              <a:defRPr/>
            </a:pPr>
            <a:r>
              <a:rPr lang="en-US" sz="1500" b="1" i="1" u="sng" dirty="0">
                <a:latin typeface="Arial" panose="020B0604020202020204" pitchFamily="34" charset="0"/>
                <a:cs typeface="Arial" panose="020B0604020202020204" pitchFamily="34" charset="0"/>
              </a:rPr>
              <a:t>Ask Participants:</a:t>
            </a:r>
          </a:p>
          <a:p>
            <a:pPr defTabSz="966470">
              <a:defRPr/>
            </a:pPr>
            <a:r>
              <a:rPr lang="en-US" sz="1500" dirty="0">
                <a:latin typeface="Arial" panose="020B0604020202020204" pitchFamily="34" charset="0"/>
                <a:cs typeface="Arial" panose="020B0604020202020204" pitchFamily="34" charset="0"/>
              </a:rPr>
              <a:t>True or False?</a:t>
            </a:r>
          </a:p>
          <a:p>
            <a:pPr defTabSz="966470">
              <a:defRPr/>
            </a:pPr>
            <a:r>
              <a:rPr lang="en-US" sz="1500" dirty="0">
                <a:latin typeface="Arial" panose="020B0604020202020204" pitchFamily="34" charset="0"/>
                <a:cs typeface="Arial" panose="020B0604020202020204" pitchFamily="34" charset="0"/>
              </a:rPr>
              <a:t>Rushing into a scene will allow officers to deal with an incident quickly, will most likely catch the subject off guard and is the best way to safely resolve the situation.</a:t>
            </a:r>
          </a:p>
          <a:p>
            <a:endParaRPr lang="en-US" sz="1500" b="1" i="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dirty="0">
                <a:highlight>
                  <a:srgbClr val="FFFF00"/>
                </a:highlight>
                <a:latin typeface="Arial" panose="020B0604020202020204" pitchFamily="34" charset="0"/>
                <a:cs typeface="Arial" panose="020B0604020202020204" pitchFamily="34" charset="0"/>
              </a:rPr>
              <a:t>FALSE</a:t>
            </a:r>
          </a:p>
          <a:p>
            <a:endParaRPr lang="en-US" sz="1500" dirty="0">
              <a:highlight>
                <a:srgbClr val="FFFF00"/>
              </a:highlight>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Instructor’s Reference Note:</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It is better for everyone at the scene if police can de-escalate the incident and </a:t>
            </a:r>
            <a:r>
              <a:rPr lang="en-US" sz="1500" i="1" dirty="0">
                <a:latin typeface="Arial" panose="020B0604020202020204" pitchFamily="34" charset="0"/>
                <a:cs typeface="Arial" panose="020B0604020202020204" pitchFamily="34" charset="0"/>
              </a:rPr>
              <a:t>avoid ever reaching a point </a:t>
            </a:r>
            <a:r>
              <a:rPr lang="en-US" sz="1500" dirty="0">
                <a:latin typeface="Arial" panose="020B0604020202020204" pitchFamily="34" charset="0"/>
                <a:cs typeface="Arial" panose="020B0604020202020204" pitchFamily="34" charset="0"/>
              </a:rPr>
              <a:t>where the use of lethal force is necessary.</a:t>
            </a:r>
          </a:p>
          <a:p>
            <a:pPr marL="302021" indent="-302021">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181213" indent="-181213" defTabSz="966470">
              <a:buFont typeface="Arial" panose="020B0604020202020204" pitchFamily="34" charset="0"/>
              <a:buChar char="•"/>
              <a:defRPr/>
            </a:pPr>
            <a:r>
              <a:rPr lang="en-US" sz="1500" dirty="0">
                <a:latin typeface="Arial" panose="020B0604020202020204" pitchFamily="34" charset="0"/>
                <a:cs typeface="Arial" panose="020B0604020202020204" pitchFamily="34" charset="0"/>
              </a:rPr>
              <a:t>Don’t rush into situations unless immediate action is required.</a:t>
            </a:r>
          </a:p>
          <a:p>
            <a:pPr defTabSz="966470">
              <a:defRPr/>
            </a:pPr>
            <a:endParaRPr lang="en-US" sz="1500" dirty="0">
              <a:latin typeface="Arial" panose="020B0604020202020204" pitchFamily="34" charset="0"/>
              <a:cs typeface="Arial" panose="020B0604020202020204" pitchFamily="34" charset="0"/>
            </a:endParaRPr>
          </a:p>
          <a:p>
            <a:pPr marL="181213" indent="-181213" defTabSz="966470">
              <a:buFont typeface="Arial" panose="020B0604020202020204" pitchFamily="34" charset="0"/>
              <a:buChar char="•"/>
              <a:defRPr/>
            </a:pPr>
            <a:r>
              <a:rPr lang="en-US" sz="1500" dirty="0">
                <a:latin typeface="Arial" panose="020B0604020202020204" pitchFamily="34" charset="0"/>
                <a:cs typeface="Arial" panose="020B0604020202020204" pitchFamily="34" charset="0"/>
              </a:rPr>
              <a:t>Slowing down the response is not only a question of providing a greater likelihood of safety for the subject of the call; it is a matter of officer safety as well. </a:t>
            </a:r>
          </a:p>
          <a:p>
            <a:pPr defTabSz="966470">
              <a:defRPr/>
            </a:pPr>
            <a:endParaRPr lang="en-US" sz="1500" dirty="0">
              <a:latin typeface="Arial" panose="020B0604020202020204" pitchFamily="34" charset="0"/>
              <a:cs typeface="Arial" panose="020B0604020202020204" pitchFamily="34" charset="0"/>
            </a:endParaRPr>
          </a:p>
          <a:p>
            <a:pPr defTabSz="966470">
              <a:defRPr/>
            </a:pPr>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25</a:t>
            </a:fld>
            <a:endParaRPr lang="en-US"/>
          </a:p>
        </p:txBody>
      </p:sp>
    </p:spTree>
    <p:extLst>
      <p:ext uri="{BB962C8B-B14F-4D97-AF65-F5344CB8AC3E}">
        <p14:creationId xmlns:p14="http://schemas.microsoft.com/office/powerpoint/2010/main" val="1024964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b="1" dirty="0">
                <a:latin typeface="Arial" panose="020B0604020202020204" pitchFamily="34" charset="0"/>
                <a:cs typeface="Arial" panose="020B0604020202020204" pitchFamily="34" charset="0"/>
              </a:rPr>
              <a:t>Teaching Points</a:t>
            </a:r>
            <a:r>
              <a:rPr lang="en-US"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De-Escalation </a:t>
            </a:r>
          </a:p>
          <a:p>
            <a:endParaRPr lang="en-US" sz="1500" dirty="0">
              <a:latin typeface="Arial" panose="020B0604020202020204" pitchFamily="34" charset="0"/>
              <a:cs typeface="Arial" panose="020B0604020202020204" pitchFamily="34" charset="0"/>
            </a:endParaRPr>
          </a:p>
          <a:p>
            <a:pPr>
              <a:defRPr/>
            </a:pPr>
            <a:r>
              <a:rPr lang="en-US" sz="1500" b="1" i="1" u="sng" dirty="0">
                <a:latin typeface="Arial" panose="020B0604020202020204" pitchFamily="34" charset="0"/>
                <a:cs typeface="Arial" panose="020B0604020202020204" pitchFamily="34" charset="0"/>
              </a:rPr>
              <a:t>Ask Participants:</a:t>
            </a:r>
          </a:p>
          <a:p>
            <a:pPr lvl="0">
              <a:defRPr/>
            </a:pPr>
            <a:r>
              <a:rPr lang="en-US" sz="1500" dirty="0">
                <a:latin typeface="Arial" panose="020B0604020202020204" pitchFamily="34" charset="0"/>
                <a:cs typeface="Arial" panose="020B0604020202020204" pitchFamily="34" charset="0"/>
              </a:rPr>
              <a:t>True or False?</a:t>
            </a:r>
          </a:p>
          <a:p>
            <a:r>
              <a:rPr lang="en-US" sz="1500" dirty="0">
                <a:latin typeface="Arial" panose="020B0604020202020204" pitchFamily="34" charset="0"/>
                <a:cs typeface="Arial" panose="020B0604020202020204" pitchFamily="34" charset="0"/>
              </a:rPr>
              <a:t>It is important for officers to manage their own reactions and stay as calm as possible because being stressed and rushing ahead tends to cloud thinking, inhibit mental flexibility and hinder the ability to make accurate threat assessments.</a:t>
            </a:r>
          </a:p>
          <a:p>
            <a:endParaRPr lang="en-US" sz="1500"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dirty="0">
                <a:highlight>
                  <a:srgbClr val="FFFF00"/>
                </a:highlight>
                <a:latin typeface="Arial" panose="020B0604020202020204" pitchFamily="34" charset="0"/>
                <a:cs typeface="Arial" panose="020B0604020202020204" pitchFamily="34" charset="0"/>
              </a:rPr>
              <a:t>TRUE </a:t>
            </a:r>
          </a:p>
          <a:p>
            <a:endParaRPr lang="en-US" sz="1500" b="1"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509382-1005-4F31-916E-9EE926A848C9}" type="slidenum">
              <a:rPr lang="en-US" smtClean="0"/>
              <a:t>26</a:t>
            </a:fld>
            <a:endParaRPr lang="en-US"/>
          </a:p>
        </p:txBody>
      </p:sp>
    </p:spTree>
    <p:extLst>
      <p:ext uri="{BB962C8B-B14F-4D97-AF65-F5344CB8AC3E}">
        <p14:creationId xmlns:p14="http://schemas.microsoft.com/office/powerpoint/2010/main" val="2795827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1100" y="163513"/>
            <a:ext cx="2413000" cy="1809750"/>
          </a:xfrm>
        </p:spPr>
      </p:sp>
      <p:sp>
        <p:nvSpPr>
          <p:cNvPr id="3" name="Notes Placeholder 2"/>
          <p:cNvSpPr>
            <a:spLocks noGrp="1"/>
          </p:cNvSpPr>
          <p:nvPr>
            <p:ph type="body" idx="1"/>
          </p:nvPr>
        </p:nvSpPr>
        <p:spPr>
          <a:xfrm>
            <a:off x="731520" y="2050259"/>
            <a:ext cx="5852160" cy="7069217"/>
          </a:xfrm>
        </p:spPr>
        <p:txBody>
          <a:bodyPr/>
          <a:lstStyle/>
          <a:p>
            <a:pPr defTabSz="966470">
              <a:defRPr/>
            </a:pPr>
            <a:r>
              <a:rPr lang="en-US"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De-Escalation  </a:t>
            </a:r>
          </a:p>
          <a:p>
            <a:pPr>
              <a:defRPr/>
            </a:pPr>
            <a:endParaRPr lang="en-US" sz="1500" b="1" i="1" u="sng" dirty="0">
              <a:latin typeface="Arial" panose="020B0604020202020204" pitchFamily="34" charset="0"/>
              <a:cs typeface="Arial" panose="020B0604020202020204" pitchFamily="34" charset="0"/>
            </a:endParaRPr>
          </a:p>
          <a:p>
            <a:pPr>
              <a:defRPr/>
            </a:pPr>
            <a:r>
              <a:rPr lang="en-US" sz="1500" b="1" i="1" u="sng" dirty="0">
                <a:latin typeface="Arial" panose="020B0604020202020204" pitchFamily="34" charset="0"/>
                <a:cs typeface="Arial" panose="020B0604020202020204" pitchFamily="34" charset="0"/>
              </a:rPr>
              <a:t>Ask Participants:</a:t>
            </a:r>
          </a:p>
          <a:p>
            <a:pPr lvl="0">
              <a:defRPr/>
            </a:pPr>
            <a:r>
              <a:rPr lang="en-US" sz="1500" dirty="0">
                <a:latin typeface="Arial" panose="020B0604020202020204" pitchFamily="34" charset="0"/>
                <a:cs typeface="Arial" panose="020B0604020202020204" pitchFamily="34" charset="0"/>
              </a:rPr>
              <a:t>True or False?</a:t>
            </a:r>
          </a:p>
          <a:p>
            <a:pPr defTabSz="966470">
              <a:defRPr/>
            </a:pPr>
            <a:r>
              <a:rPr lang="en-US" sz="1500" dirty="0">
                <a:latin typeface="Arial" panose="020B0604020202020204" pitchFamily="34" charset="0"/>
                <a:cs typeface="Arial" panose="020B0604020202020204" pitchFamily="34" charset="0"/>
              </a:rPr>
              <a:t>Officers can slow down a situation by getting as close to the subject as possible to be able to maintain eye contact, establish rapport and give a hug if needed.</a:t>
            </a:r>
          </a:p>
          <a:p>
            <a:endParaRPr lang="en-US" sz="1500" b="1" i="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Answer:</a:t>
            </a:r>
          </a:p>
          <a:p>
            <a:r>
              <a:rPr lang="en-US" sz="1500" dirty="0">
                <a:highlight>
                  <a:srgbClr val="FFFF00"/>
                </a:highlight>
                <a:latin typeface="Arial" panose="020B0604020202020204" pitchFamily="34" charset="0"/>
                <a:cs typeface="Arial" panose="020B0604020202020204" pitchFamily="34" charset="0"/>
              </a:rPr>
              <a:t>FALSE</a:t>
            </a:r>
          </a:p>
          <a:p>
            <a:endParaRPr lang="en-US" sz="1500" dirty="0">
              <a:highlight>
                <a:srgbClr val="FFFF00"/>
              </a:highlight>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Instructor’s Reference Note:</a:t>
            </a:r>
          </a:p>
          <a:p>
            <a:pPr defTabSz="966470">
              <a:defRPr/>
            </a:pPr>
            <a:r>
              <a:rPr lang="en-US" dirty="0">
                <a:latin typeface="Arial" panose="020B0604020202020204" pitchFamily="34" charset="0"/>
                <a:cs typeface="Arial" panose="020B0604020202020204" pitchFamily="34" charset="0"/>
              </a:rPr>
              <a:t>Officers can slow down a situation by:</a:t>
            </a: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Maintaining distance from the subject.</a:t>
            </a:r>
          </a:p>
          <a:p>
            <a:pPr defTabSz="966470">
              <a:defRPr/>
            </a:pPr>
            <a:endParaRPr lang="en-US" dirty="0">
              <a:latin typeface="Arial" panose="020B0604020202020204" pitchFamily="34" charset="0"/>
              <a:cs typeface="Arial" panose="020B0604020202020204" pitchFamily="34" charset="0"/>
            </a:endParaRP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Utilizing cover (e.g.: cars, fences, trees, or other objects)</a:t>
            </a:r>
          </a:p>
          <a:p>
            <a:pPr defTabSz="966470">
              <a:defRPr/>
            </a:pPr>
            <a:endParaRPr lang="en-US" dirty="0">
              <a:latin typeface="Arial" panose="020B0604020202020204" pitchFamily="34" charset="0"/>
              <a:cs typeface="Arial" panose="020B0604020202020204" pitchFamily="34" charset="0"/>
            </a:endParaRP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Communicate! Communicate!  Communicate!!</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Establish rapport and trust with the subject</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Verbally de-escalate the situation, aiming to bring the subject to a state where they can function and reason more clearly</a:t>
            </a:r>
          </a:p>
          <a:p>
            <a:pPr marL="1147684" lvl="2" indent="-181213">
              <a:buFont typeface="Arial" panose="020B0604020202020204" pitchFamily="34" charset="0"/>
              <a:buChar char="•"/>
            </a:pPr>
            <a:r>
              <a:rPr lang="en-US" dirty="0">
                <a:latin typeface="Arial" panose="020B0604020202020204" pitchFamily="34" charset="0"/>
                <a:cs typeface="Arial" panose="020B0604020202020204" pitchFamily="34" charset="0"/>
              </a:rPr>
              <a:t>Shouting commands is often counter-productive</a:t>
            </a:r>
          </a:p>
          <a:p>
            <a:pPr marL="1147684" lvl="2" indent="-181213">
              <a:buFont typeface="Arial" panose="020B0604020202020204" pitchFamily="34" charset="0"/>
              <a:buChar char="•"/>
            </a:pPr>
            <a:r>
              <a:rPr lang="en-US" dirty="0">
                <a:latin typeface="Arial" panose="020B0604020202020204" pitchFamily="34" charset="0"/>
                <a:cs typeface="Arial" panose="020B0604020202020204" pitchFamily="34" charset="0"/>
              </a:rPr>
              <a:t>Ask questions</a:t>
            </a:r>
          </a:p>
          <a:p>
            <a:pPr marL="1147684" lvl="2" indent="-181213">
              <a:buFont typeface="Arial" panose="020B0604020202020204" pitchFamily="34" charset="0"/>
              <a:buChar char="•"/>
            </a:pPr>
            <a:r>
              <a:rPr lang="en-US" dirty="0">
                <a:latin typeface="Arial" panose="020B0604020202020204" pitchFamily="34" charset="0"/>
                <a:cs typeface="Arial" panose="020B0604020202020204" pitchFamily="34" charset="0"/>
              </a:rPr>
              <a:t>Don’t make threats</a:t>
            </a:r>
          </a:p>
          <a:p>
            <a:pPr marL="1147684" lvl="2" indent="-181213">
              <a:buFont typeface="Arial" panose="020B0604020202020204" pitchFamily="34" charset="0"/>
              <a:buChar char="•"/>
            </a:pPr>
            <a:r>
              <a:rPr lang="en-US" dirty="0">
                <a:latin typeface="Arial" panose="020B0604020202020204" pitchFamily="34" charset="0"/>
                <a:cs typeface="Arial" panose="020B0604020202020204" pitchFamily="34" charset="0"/>
              </a:rPr>
              <a:t>Ask one question at a time</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Provides officers with time to strategize</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Provides officers with time to get additional resources/people</a:t>
            </a:r>
          </a:p>
          <a:p>
            <a:pPr lvl="1"/>
            <a:endParaRPr lang="en-US" dirty="0">
              <a:latin typeface="Arial" panose="020B0604020202020204" pitchFamily="34" charset="0"/>
              <a:cs typeface="Arial" panose="020B0604020202020204" pitchFamily="34" charset="0"/>
            </a:endParaRPr>
          </a:p>
          <a:p>
            <a:pPr marL="302021" indent="-302021"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By slowing situations down, bringing additional resources to the scene, and using communication skills and tactical skills, officers in many cases can de-escalate the situation peacefully, rather than rushing toward the point of significant danger that would justify lethal force.</a:t>
            </a:r>
          </a:p>
          <a:p>
            <a:pPr defTabSz="966470">
              <a:defRPr/>
            </a:pPr>
            <a:endParaRPr lang="en-US" b="1" dirty="0"/>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27</a:t>
            </a:fld>
            <a:endParaRPr lang="en-US"/>
          </a:p>
        </p:txBody>
      </p:sp>
    </p:spTree>
    <p:extLst>
      <p:ext uri="{BB962C8B-B14F-4D97-AF65-F5344CB8AC3E}">
        <p14:creationId xmlns:p14="http://schemas.microsoft.com/office/powerpoint/2010/main" val="1665112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b="1" dirty="0">
                <a:latin typeface="Arial" panose="020B0604020202020204" pitchFamily="34" charset="0"/>
                <a:cs typeface="Arial" panose="020B0604020202020204" pitchFamily="34" charset="0"/>
              </a:rPr>
              <a:t>Teaching Point</a:t>
            </a:r>
            <a:r>
              <a:rPr lang="en-US"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De-Escalation </a:t>
            </a:r>
          </a:p>
          <a:p>
            <a:pPr defTabSz="966470">
              <a:defRPr/>
            </a:pPr>
            <a:endParaRPr lang="en-US" sz="1500" dirty="0">
              <a:latin typeface="Arial" panose="020B0604020202020204" pitchFamily="34" charset="0"/>
              <a:cs typeface="Arial" panose="020B0604020202020204" pitchFamily="34" charset="0"/>
            </a:endParaRPr>
          </a:p>
          <a:p>
            <a:pPr defTabSz="966470">
              <a:defRPr/>
            </a:pPr>
            <a:r>
              <a:rPr lang="en-US" sz="1500" b="1" i="1" u="sng" dirty="0">
                <a:latin typeface="Arial" panose="020B0604020202020204" pitchFamily="34" charset="0"/>
                <a:cs typeface="Arial" panose="020B0604020202020204" pitchFamily="34" charset="0"/>
              </a:rPr>
              <a:t>Ask Participants:</a:t>
            </a:r>
            <a:endParaRPr lang="en-US" sz="1500" dirty="0">
              <a:latin typeface="Arial" panose="020B0604020202020204" pitchFamily="34" charset="0"/>
              <a:cs typeface="Arial" panose="020B0604020202020204" pitchFamily="34" charset="0"/>
            </a:endParaRPr>
          </a:p>
          <a:p>
            <a:pPr defTabSz="966470">
              <a:defRPr/>
            </a:pPr>
            <a:r>
              <a:rPr lang="en-US" sz="1500" dirty="0">
                <a:latin typeface="Arial" panose="020B0604020202020204" pitchFamily="34" charset="0"/>
                <a:cs typeface="Arial" panose="020B0604020202020204" pitchFamily="34" charset="0"/>
              </a:rPr>
              <a:t>True or False?</a:t>
            </a:r>
          </a:p>
          <a:p>
            <a:pPr defTabSz="966470">
              <a:defRPr/>
            </a:pPr>
            <a:r>
              <a:rPr lang="en-US" sz="1500" dirty="0">
                <a:latin typeface="Arial" panose="020B0604020202020204" pitchFamily="34" charset="0"/>
                <a:cs typeface="Arial" panose="020B0604020202020204" pitchFamily="34" charset="0"/>
              </a:rPr>
              <a:t>Officers should automatically view non-compliance as a threat. </a:t>
            </a:r>
          </a:p>
          <a:p>
            <a:pPr defTabSz="966470">
              <a:defRPr/>
            </a:pPr>
            <a:endParaRPr lang="en-US" sz="1500" dirty="0">
              <a:latin typeface="Arial" panose="020B0604020202020204" pitchFamily="34" charset="0"/>
              <a:cs typeface="Arial" panose="020B0604020202020204" pitchFamily="34" charset="0"/>
            </a:endParaRPr>
          </a:p>
          <a:p>
            <a:pPr defTabSz="966470">
              <a:defRPr/>
            </a:pPr>
            <a:r>
              <a:rPr lang="en-US" sz="1500" b="1" i="1" dirty="0">
                <a:latin typeface="Arial" panose="020B0604020202020204" pitchFamily="34" charset="0"/>
                <a:cs typeface="Arial" panose="020B0604020202020204" pitchFamily="34" charset="0"/>
              </a:rPr>
              <a:t>Answer:</a:t>
            </a:r>
            <a:endParaRPr lang="en-US" sz="1500" dirty="0">
              <a:latin typeface="Arial" panose="020B0604020202020204" pitchFamily="34" charset="0"/>
              <a:cs typeface="Arial" panose="020B0604020202020204" pitchFamily="34" charset="0"/>
            </a:endParaRPr>
          </a:p>
          <a:p>
            <a:pPr defTabSz="966470">
              <a:defRPr/>
            </a:pPr>
            <a:r>
              <a:rPr lang="en-US" sz="1500" dirty="0">
                <a:highlight>
                  <a:srgbClr val="FFFF00"/>
                </a:highlight>
                <a:latin typeface="Arial" panose="020B0604020202020204" pitchFamily="34" charset="0"/>
                <a:cs typeface="Arial" panose="020B0604020202020204" pitchFamily="34" charset="0"/>
              </a:rPr>
              <a:t>FALSE</a:t>
            </a:r>
          </a:p>
          <a:p>
            <a:pPr defTabSz="966470">
              <a:defRPr/>
            </a:pPr>
            <a:endParaRPr lang="en-US" sz="1500"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Instructor’s Reference Note:</a:t>
            </a:r>
            <a:endParaRPr lang="en-US" sz="1500" dirty="0">
              <a:latin typeface="Arial" panose="020B0604020202020204" pitchFamily="34" charset="0"/>
              <a:cs typeface="Arial" panose="020B0604020202020204" pitchFamily="34" charset="0"/>
            </a:endParaRPr>
          </a:p>
          <a:p>
            <a:pPr defTabSz="966470">
              <a:defRPr/>
            </a:pPr>
            <a:r>
              <a:rPr lang="en-US" sz="1500" dirty="0">
                <a:latin typeface="Arial" panose="020B0604020202020204" pitchFamily="34" charset="0"/>
                <a:cs typeface="Arial" panose="020B0604020202020204" pitchFamily="34" charset="0"/>
              </a:rPr>
              <a:t>There are many rea­sons why a subject may not hear or comprehend your directions. </a:t>
            </a:r>
          </a:p>
          <a:p>
            <a:pPr defTabSz="966470">
              <a:defRPr/>
            </a:pPr>
            <a:r>
              <a:rPr lang="en-US" sz="1500" dirty="0">
                <a:latin typeface="Arial" panose="020B0604020202020204" pitchFamily="34" charset="0"/>
                <a:cs typeface="Arial" panose="020B0604020202020204" pitchFamily="34" charset="0"/>
              </a:rPr>
              <a:t>Disabilities, Alcohol, Drugs, Distractions, etc.</a:t>
            </a:r>
          </a:p>
        </p:txBody>
      </p:sp>
      <p:sp>
        <p:nvSpPr>
          <p:cNvPr id="4" name="Slide Number Placeholder 3"/>
          <p:cNvSpPr>
            <a:spLocks noGrp="1"/>
          </p:cNvSpPr>
          <p:nvPr>
            <p:ph type="sldNum" sz="quarter" idx="5"/>
          </p:nvPr>
        </p:nvSpPr>
        <p:spPr/>
        <p:txBody>
          <a:bodyPr/>
          <a:lstStyle/>
          <a:p>
            <a:fld id="{64509382-1005-4F31-916E-9EE926A848C9}" type="slidenum">
              <a:rPr lang="en-US" smtClean="0"/>
              <a:t>28</a:t>
            </a:fld>
            <a:endParaRPr lang="en-US"/>
          </a:p>
        </p:txBody>
      </p:sp>
    </p:spTree>
    <p:extLst>
      <p:ext uri="{BB962C8B-B14F-4D97-AF65-F5344CB8AC3E}">
        <p14:creationId xmlns:p14="http://schemas.microsoft.com/office/powerpoint/2010/main" val="3170474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9463" y="176213"/>
            <a:ext cx="3216275" cy="2413000"/>
          </a:xfrm>
        </p:spPr>
      </p:sp>
      <p:sp>
        <p:nvSpPr>
          <p:cNvPr id="3" name="Notes Placeholder 2"/>
          <p:cNvSpPr>
            <a:spLocks noGrp="1"/>
          </p:cNvSpPr>
          <p:nvPr>
            <p:ph type="body" idx="1"/>
          </p:nvPr>
        </p:nvSpPr>
        <p:spPr>
          <a:xfrm>
            <a:off x="731520" y="2931432"/>
            <a:ext cx="5852160" cy="6087569"/>
          </a:xfrm>
        </p:spPr>
        <p:txBody>
          <a:bodyPr/>
          <a:lstStyle/>
          <a:p>
            <a:pPr defTabSz="966470">
              <a:defRPr/>
            </a:pPr>
            <a:r>
              <a:rPr lang="en-US"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Escalation/ De-Escalation</a:t>
            </a:r>
          </a:p>
          <a:p>
            <a:pPr defTabSz="966470">
              <a:defRPr/>
            </a:pPr>
            <a:endParaRPr lang="en-US" sz="1500" dirty="0">
              <a:latin typeface="Arial" panose="020B0604020202020204" pitchFamily="34" charset="0"/>
              <a:cs typeface="Arial" panose="020B0604020202020204" pitchFamily="34" charset="0"/>
            </a:endParaRPr>
          </a:p>
          <a:p>
            <a:pPr defTabSz="966470">
              <a:defRPr/>
            </a:pPr>
            <a:r>
              <a:rPr lang="en-US" sz="1500" b="1" i="1" u="sng" dirty="0">
                <a:latin typeface="Arial" panose="020B0604020202020204" pitchFamily="34" charset="0"/>
                <a:cs typeface="Arial" panose="020B0604020202020204" pitchFamily="34" charset="0"/>
              </a:rPr>
              <a:t>Ask Participants:</a:t>
            </a:r>
          </a:p>
          <a:p>
            <a:pPr defTabSz="966470">
              <a:defRPr/>
            </a:pPr>
            <a:r>
              <a:rPr lang="en-US" sz="1500" dirty="0">
                <a:latin typeface="Arial" panose="020B0604020202020204" pitchFamily="34" charset="0"/>
                <a:cs typeface="Arial" panose="020B0604020202020204" pitchFamily="34" charset="0"/>
              </a:rPr>
              <a:t>True or False</a:t>
            </a:r>
          </a:p>
          <a:p>
            <a:pPr defTabSz="966470">
              <a:defRPr/>
            </a:pPr>
            <a:r>
              <a:rPr lang="en-US" sz="1500" dirty="0">
                <a:latin typeface="Arial" panose="020B0604020202020204" pitchFamily="34" charset="0"/>
                <a:cs typeface="Arial" panose="020B0604020202020204" pitchFamily="34" charset="0"/>
              </a:rPr>
              <a:t>De-escalation does not take away or restrict an officers’ discretion to make an arrest if necessary, or to use force against an imminent threat.</a:t>
            </a:r>
          </a:p>
          <a:p>
            <a:pPr defTabSz="966470">
              <a:defRPr/>
            </a:pPr>
            <a:endParaRPr lang="en-US" sz="1500" dirty="0">
              <a:latin typeface="Arial" panose="020B0604020202020204" pitchFamily="34" charset="0"/>
              <a:cs typeface="Arial" panose="020B0604020202020204" pitchFamily="34" charset="0"/>
            </a:endParaRPr>
          </a:p>
          <a:p>
            <a:pPr defTabSz="966470">
              <a:defRPr/>
            </a:pPr>
            <a:r>
              <a:rPr lang="en-US" sz="1500" b="1" i="1" dirty="0">
                <a:latin typeface="Arial" panose="020B0604020202020204" pitchFamily="34" charset="0"/>
                <a:cs typeface="Arial" panose="020B0604020202020204" pitchFamily="34" charset="0"/>
              </a:rPr>
              <a:t>Answer:</a:t>
            </a:r>
          </a:p>
          <a:p>
            <a:pPr defTabSz="966470">
              <a:defRPr/>
            </a:pPr>
            <a:r>
              <a:rPr lang="en-US" sz="1500" dirty="0">
                <a:highlight>
                  <a:srgbClr val="FFFF00"/>
                </a:highlight>
                <a:latin typeface="Arial" panose="020B0604020202020204" pitchFamily="34" charset="0"/>
                <a:cs typeface="Arial" panose="020B0604020202020204" pitchFamily="34" charset="0"/>
              </a:rPr>
              <a:t>TRUE</a:t>
            </a:r>
          </a:p>
          <a:p>
            <a:pPr defTabSz="966470">
              <a:defRPr/>
            </a:pPr>
            <a:endParaRPr lang="en-US" sz="1500" dirty="0">
              <a:highlight>
                <a:srgbClr val="FFFF00"/>
              </a:highlight>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Instructor’s Reference Note:</a:t>
            </a:r>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Subject action and officer response are dynamic, and escalation and de-escalation of resistance may fluctuate throughout an incident. </a:t>
            </a:r>
          </a:p>
          <a:p>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As a subject de-escalates his/her actions, the officer must reduce the amount of force used proportionally and be alert and ready to respond to any attempt by the subject to escalate resistance or assault the officer or others. </a:t>
            </a:r>
          </a:p>
          <a:p>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As a subject escalates his/her actions, officers must respond with an objectively reasonable amount of force that will control the subject.  Control is established when the subject’s actions are neutralized and there is no longer an immediate threat to the officer or others.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29</a:t>
            </a:fld>
            <a:endParaRPr lang="en-US"/>
          </a:p>
        </p:txBody>
      </p:sp>
    </p:spTree>
    <p:extLst>
      <p:ext uri="{BB962C8B-B14F-4D97-AF65-F5344CB8AC3E}">
        <p14:creationId xmlns:p14="http://schemas.microsoft.com/office/powerpoint/2010/main" val="342052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9538" y="109538"/>
            <a:ext cx="2016125" cy="1511300"/>
          </a:xfrm>
        </p:spPr>
      </p:sp>
      <p:sp>
        <p:nvSpPr>
          <p:cNvPr id="3" name="Notes Placeholder 2"/>
          <p:cNvSpPr>
            <a:spLocks noGrp="1"/>
          </p:cNvSpPr>
          <p:nvPr>
            <p:ph type="body" idx="1"/>
          </p:nvPr>
        </p:nvSpPr>
        <p:spPr>
          <a:xfrm>
            <a:off x="731520" y="1710215"/>
            <a:ext cx="5852160" cy="7271860"/>
          </a:xfrm>
        </p:spPr>
        <p:txBody>
          <a:bodyPr/>
          <a:lstStyle/>
          <a:p>
            <a:r>
              <a:rPr lang="en-US" dirty="0"/>
              <a:t>Instructor Notes:</a:t>
            </a:r>
          </a:p>
          <a:p>
            <a:r>
              <a:rPr lang="en-US" dirty="0"/>
              <a:t> </a:t>
            </a:r>
          </a:p>
          <a:p>
            <a:r>
              <a:rPr lang="en-US" dirty="0"/>
              <a:t>Instructor to Student ratio for this class is 1:12.</a:t>
            </a:r>
          </a:p>
          <a:p>
            <a:r>
              <a:rPr lang="en-US" dirty="0"/>
              <a:t> </a:t>
            </a:r>
          </a:p>
          <a:p>
            <a:r>
              <a:rPr lang="en-US" dirty="0"/>
              <a:t>OFFICER REVOCATION:</a:t>
            </a:r>
          </a:p>
          <a:p>
            <a:r>
              <a:rPr lang="en-US" b="1" dirty="0"/>
              <a:t>§ 203.14. Revocation of certification.</a:t>
            </a:r>
            <a:endParaRPr lang="en-US" dirty="0"/>
          </a:p>
          <a:p>
            <a:r>
              <a:rPr lang="en-US" dirty="0"/>
              <a:t>(a) The Commission maintains the right to revoke certification after notice</a:t>
            </a:r>
          </a:p>
          <a:p>
            <a:r>
              <a:rPr lang="en-US" dirty="0"/>
              <a:t>and an opportunity to be heard under Subchapter G (relating to notice and hearings)</a:t>
            </a:r>
          </a:p>
          <a:p>
            <a:r>
              <a:rPr lang="en-US" dirty="0"/>
              <a:t>for one or more of the following:</a:t>
            </a:r>
          </a:p>
          <a:p>
            <a:r>
              <a:rPr lang="en-US" dirty="0"/>
              <a:t>(1) Failure to maintain employment as a police officer under the act.</a:t>
            </a:r>
          </a:p>
          <a:p>
            <a:r>
              <a:rPr lang="en-US" dirty="0"/>
              <a:t>(2) Failure to maintain first aid or CPR certification.</a:t>
            </a:r>
          </a:p>
          <a:p>
            <a:r>
              <a:rPr lang="en-US" dirty="0"/>
              <a:t>(3) Failure to qualify with firearms as specified in the Commission newsletter.</a:t>
            </a:r>
          </a:p>
          <a:p>
            <a:r>
              <a:rPr lang="en-US" dirty="0"/>
              <a:t>(4) Failure to successfully complete annual mandatory in-service training</a:t>
            </a:r>
          </a:p>
          <a:p>
            <a:r>
              <a:rPr lang="en-US" dirty="0"/>
              <a:t>as specified in the Commission newsletter.</a:t>
            </a:r>
          </a:p>
          <a:p>
            <a:r>
              <a:rPr lang="en-US" dirty="0"/>
              <a:t>(5) Physical or psychological impairment which renders the officer permanently</a:t>
            </a:r>
          </a:p>
          <a:p>
            <a:r>
              <a:rPr lang="en-US" dirty="0"/>
              <a:t>unable to perform his duties.</a:t>
            </a:r>
          </a:p>
          <a:p>
            <a:r>
              <a:rPr lang="en-US" dirty="0"/>
              <a:t>(6) Conviction for a disqualifying criminal offense.</a:t>
            </a:r>
          </a:p>
          <a:p>
            <a:r>
              <a:rPr lang="en-US" dirty="0">
                <a:highlight>
                  <a:srgbClr val="FFFF00"/>
                </a:highlight>
              </a:rPr>
              <a:t>(7) Submission to the Commission of a document that the police officer</a:t>
            </a:r>
          </a:p>
          <a:p>
            <a:r>
              <a:rPr lang="en-US" dirty="0">
                <a:highlight>
                  <a:srgbClr val="FFFF00"/>
                </a:highlight>
              </a:rPr>
              <a:t>knows contains false information including fraudulent application.</a:t>
            </a:r>
          </a:p>
          <a:p>
            <a:r>
              <a:rPr lang="en-US" dirty="0"/>
              <a:t>(8) A certification issued in error.</a:t>
            </a:r>
          </a:p>
          <a:p>
            <a:r>
              <a:rPr lang="en-US" dirty="0">
                <a:highlight>
                  <a:srgbClr val="FFFF00"/>
                </a:highlight>
              </a:rPr>
              <a:t>(9) Cheating.</a:t>
            </a:r>
          </a:p>
          <a:p>
            <a:r>
              <a:rPr lang="en-US" dirty="0"/>
              <a:t> </a:t>
            </a:r>
          </a:p>
          <a:p>
            <a:r>
              <a:rPr lang="en-US" dirty="0"/>
              <a:t>CHEATING POLICY:</a:t>
            </a:r>
          </a:p>
          <a:p>
            <a:r>
              <a:rPr lang="en-US" b="1" dirty="0"/>
              <a:t>§ 203.54. Commission cheating policy.</a:t>
            </a:r>
            <a:endParaRPr lang="en-US" dirty="0"/>
          </a:p>
          <a:p>
            <a:pPr algn="just"/>
            <a:r>
              <a:rPr lang="en-US" dirty="0"/>
              <a:t>(a) The contents of all examinations are confidential. An individual may not cheat or tamper in any manner with an official examination either conducted or sponsored by the Commission by obtaining, furnishing, accepting, or attempting to obtain, furnish or accept answers or questions to examinations, or portions thereof. Individuals may not copy, photograph or otherwise remove examination contents; nor may they use any misrepresentation or dishonest method while preparing, administering or participating in examinations. Unauthorized possession of a test, examination, quiz or a questions, answers or answer keys relating to a test, examination or quiz shall constitute cheating. An individual violating this section shall be barred from further participation in any Commission-required training and ineligible for certification. Individuals will receive notice and have an opportunity to be heard under Subchapter G (relating to notice and hearings).</a:t>
            </a:r>
          </a:p>
          <a:p>
            <a:pPr algn="just"/>
            <a:r>
              <a:rPr lang="en-US" dirty="0"/>
              <a:t>(b) A written notice of the cheating incident shall immediately be sent to the individual’s employing municipality by the school, with a copy forwarded to the Commission and </a:t>
            </a:r>
            <a:r>
              <a:rPr lang="en-US"/>
              <a:t>the individual</a:t>
            </a:r>
            <a:r>
              <a:rPr lang="en-US" dirty="0"/>
              <a:t>.</a:t>
            </a:r>
          </a:p>
        </p:txBody>
      </p:sp>
      <p:sp>
        <p:nvSpPr>
          <p:cNvPr id="4" name="Slide Number Placeholder 3"/>
          <p:cNvSpPr>
            <a:spLocks noGrp="1"/>
          </p:cNvSpPr>
          <p:nvPr>
            <p:ph type="sldNum" sz="quarter" idx="5"/>
          </p:nvPr>
        </p:nvSpPr>
        <p:spPr/>
        <p:txBody>
          <a:bodyPr/>
          <a:lstStyle/>
          <a:p>
            <a:fld id="{64509382-1005-4F31-916E-9EE926A848C9}" type="slidenum">
              <a:rPr lang="en-US" smtClean="0"/>
              <a:t>3</a:t>
            </a:fld>
            <a:endParaRPr lang="en-US"/>
          </a:p>
        </p:txBody>
      </p:sp>
    </p:spTree>
    <p:extLst>
      <p:ext uri="{BB962C8B-B14F-4D97-AF65-F5344CB8AC3E}">
        <p14:creationId xmlns:p14="http://schemas.microsoft.com/office/powerpoint/2010/main" val="2521752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509382-1005-4F31-916E-9EE926A848C9}" type="slidenum">
              <a:rPr lang="en-US" smtClean="0"/>
              <a:t>30</a:t>
            </a:fld>
            <a:endParaRPr lang="en-US"/>
          </a:p>
        </p:txBody>
      </p:sp>
    </p:spTree>
    <p:extLst>
      <p:ext uri="{BB962C8B-B14F-4D97-AF65-F5344CB8AC3E}">
        <p14:creationId xmlns:p14="http://schemas.microsoft.com/office/powerpoint/2010/main" val="3265650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211138"/>
            <a:ext cx="3614737" cy="2711450"/>
          </a:xfrm>
        </p:spPr>
      </p:sp>
      <p:sp>
        <p:nvSpPr>
          <p:cNvPr id="3" name="Notes Placeholder 2"/>
          <p:cNvSpPr>
            <a:spLocks noGrp="1"/>
          </p:cNvSpPr>
          <p:nvPr>
            <p:ph type="body" idx="1"/>
          </p:nvPr>
        </p:nvSpPr>
        <p:spPr>
          <a:xfrm>
            <a:off x="731520" y="2921217"/>
            <a:ext cx="5852160" cy="6365658"/>
          </a:xfrm>
        </p:spPr>
        <p:txBody>
          <a:bodyPr/>
          <a:lstStyle/>
          <a:p>
            <a:r>
              <a:rPr lang="en-US" sz="1500" b="1" dirty="0">
                <a:latin typeface="Arial" panose="020B0604020202020204" pitchFamily="34" charset="0"/>
                <a:cs typeface="Arial" panose="020B0604020202020204" pitchFamily="34" charset="0"/>
              </a:rPr>
              <a:t>Teaching Points</a:t>
            </a:r>
            <a:r>
              <a:rPr lang="en-US" sz="1500" dirty="0">
                <a:latin typeface="Arial" panose="020B0604020202020204" pitchFamily="34" charset="0"/>
                <a:cs typeface="Arial" panose="020B0604020202020204" pitchFamily="34" charset="0"/>
              </a:rPr>
              <a:t>:</a:t>
            </a:r>
          </a:p>
          <a:p>
            <a:r>
              <a:rPr lang="en-US" sz="1500" dirty="0">
                <a:latin typeface="Arial" panose="020B0604020202020204" pitchFamily="34" charset="0"/>
                <a:cs typeface="Arial" panose="020B0604020202020204" pitchFamily="34" charset="0"/>
              </a:rPr>
              <a:t>Next to an officer’s firearm, handcuffs will be the most important piece of equipment the officer carries.</a:t>
            </a:r>
          </a:p>
          <a:p>
            <a:endParaRPr lang="en-US" sz="1500" dirty="0">
              <a:latin typeface="Arial" panose="020B0604020202020204" pitchFamily="34" charset="0"/>
              <a:cs typeface="Arial" panose="020B0604020202020204" pitchFamily="34" charset="0"/>
            </a:endParaRPr>
          </a:p>
          <a:p>
            <a:pPr defTabSz="966470">
              <a:defRPr/>
            </a:pPr>
            <a:r>
              <a:rPr lang="en-US" sz="1500" dirty="0">
                <a:latin typeface="Arial" panose="020B0604020202020204" pitchFamily="34" charset="0"/>
                <a:cs typeface="Arial" panose="020B0604020202020204" pitchFamily="34" charset="0"/>
              </a:rPr>
              <a:t>Handcuffing is meant to assist in the temporarily control a subject by restraining the wrists and hamper the subject’s ability to move the arms and hands.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CHAIN LINK HANDCUFFS:</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Offers more tactical flexibility</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Easier to apply to a resistive subject</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Ability to rotate the chain link 360 degrees</a:t>
            </a:r>
          </a:p>
          <a:p>
            <a:pPr marL="785257" lvl="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Advantage when the officer is getting tired</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HINGED HANDCUFFS:</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Provide a higher degree of prisoner control</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Can be left on for a longer period of time</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Generally, the choice of correctional officers. </a:t>
            </a:r>
          </a:p>
          <a:p>
            <a:endParaRPr lang="en-US" sz="1500" dirty="0">
              <a:latin typeface="Arial" panose="020B0604020202020204" pitchFamily="34" charset="0"/>
              <a:cs typeface="Arial" panose="020B0604020202020204" pitchFamily="34" charset="0"/>
            </a:endParaRPr>
          </a:p>
          <a:p>
            <a:r>
              <a:rPr lang="en-US" sz="1900" b="1" i="1" dirty="0">
                <a:highlight>
                  <a:srgbClr val="FFFF00"/>
                </a:highlight>
                <a:latin typeface="Arial" panose="020B0604020202020204" pitchFamily="34" charset="0"/>
                <a:cs typeface="Arial" panose="020B0604020202020204" pitchFamily="34" charset="0"/>
              </a:rPr>
              <a:t>Ask Participants to get their handcuffs and handcuff keys out.</a:t>
            </a:r>
          </a:p>
          <a:p>
            <a:r>
              <a:rPr lang="en-US" sz="1500" dirty="0">
                <a:latin typeface="Arial" panose="020B0604020202020204" pitchFamily="34" charset="0"/>
                <a:cs typeface="Arial" panose="020B0604020202020204" pitchFamily="34" charset="0"/>
              </a:rPr>
              <a:t>Quickly review:  </a:t>
            </a:r>
          </a:p>
          <a:p>
            <a:r>
              <a:rPr lang="en-US" sz="1500" dirty="0">
                <a:latin typeface="Arial" panose="020B0604020202020204" pitchFamily="34" charset="0"/>
                <a:cs typeface="Arial" panose="020B0604020202020204" pitchFamily="34" charset="0"/>
              </a:rPr>
              <a:t>Handcuffs: Single Strand, Double Strand, Keyhole, Double Lock</a:t>
            </a:r>
          </a:p>
          <a:p>
            <a:r>
              <a:rPr lang="en-US" sz="1500" dirty="0">
                <a:latin typeface="Arial" panose="020B0604020202020204" pitchFamily="34" charset="0"/>
                <a:cs typeface="Arial" panose="020B0604020202020204" pitchFamily="34" charset="0"/>
              </a:rPr>
              <a:t>Handcuff Key:  Key Flag, Key Post (for double lock)</a:t>
            </a:r>
          </a:p>
          <a:p>
            <a:endParaRPr lang="en-US" sz="15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(Next slide: we will be checking to see if participants have a working set of handcuffs.)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31</a:t>
            </a:fld>
            <a:endParaRPr lang="en-US"/>
          </a:p>
        </p:txBody>
      </p:sp>
    </p:spTree>
    <p:extLst>
      <p:ext uri="{BB962C8B-B14F-4D97-AF65-F5344CB8AC3E}">
        <p14:creationId xmlns:p14="http://schemas.microsoft.com/office/powerpoint/2010/main" val="1752022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796925"/>
            <a:ext cx="3692525" cy="2770188"/>
          </a:xfrm>
        </p:spPr>
      </p:sp>
      <p:sp>
        <p:nvSpPr>
          <p:cNvPr id="3" name="Notes Placeholder 2"/>
          <p:cNvSpPr>
            <a:spLocks noGrp="1"/>
          </p:cNvSpPr>
          <p:nvPr>
            <p:ph type="body" idx="1"/>
          </p:nvPr>
        </p:nvSpPr>
        <p:spPr>
          <a:xfrm>
            <a:off x="731520" y="3854192"/>
            <a:ext cx="5852160" cy="5489834"/>
          </a:xfrm>
        </p:spPr>
        <p:txBody>
          <a:bodyPr/>
          <a:lstStyle/>
          <a:p>
            <a:r>
              <a:rPr lang="en-US" sz="1500" b="1" dirty="0">
                <a:latin typeface="Arial" panose="020B0604020202020204" pitchFamily="34" charset="0"/>
                <a:cs typeface="Arial" panose="020B0604020202020204" pitchFamily="34" charset="0"/>
              </a:rPr>
              <a:t>Teaching Points:  </a:t>
            </a: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Two common mechanical failures:  </a:t>
            </a:r>
          </a:p>
          <a:p>
            <a:pPr marL="302021" indent="-302021">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Trouble unlocking with your key or</a:t>
            </a:r>
          </a:p>
          <a:p>
            <a:pPr lvl="0"/>
            <a:r>
              <a:rPr lang="en-US" sz="1500" dirty="0">
                <a:latin typeface="Arial" panose="020B0604020202020204" pitchFamily="34" charset="0"/>
                <a:cs typeface="Arial" panose="020B0604020202020204" pitchFamily="34" charset="0"/>
              </a:rPr>
              <a:t>	damaged/ defective key. </a:t>
            </a:r>
          </a:p>
          <a:p>
            <a:pPr lvl="0"/>
            <a:endParaRPr lang="en-US" sz="1500" dirty="0">
              <a:latin typeface="Arial" panose="020B0604020202020204" pitchFamily="34" charset="0"/>
              <a:cs typeface="Arial" panose="020B0604020202020204" pitchFamily="34" charset="0"/>
            </a:endParaRPr>
          </a:p>
          <a:p>
            <a:pPr lvl="0"/>
            <a:r>
              <a:rPr lang="en-US" sz="1500" dirty="0">
                <a:highlight>
                  <a:srgbClr val="FFFF00"/>
                </a:highlight>
                <a:latin typeface="Arial" panose="020B0604020202020204" pitchFamily="34" charset="0"/>
                <a:cs typeface="Arial" panose="020B0604020202020204" pitchFamily="34" charset="0"/>
              </a:rPr>
              <a:t>FIX:  Try a different key -  OR  - Buy new cuffs!</a:t>
            </a:r>
          </a:p>
          <a:p>
            <a:pPr lvl="0"/>
            <a:r>
              <a:rPr lang="en-US" sz="1500" b="1" i="1" dirty="0">
                <a:latin typeface="Arial" panose="020B0604020202020204" pitchFamily="34" charset="0"/>
                <a:cs typeface="Arial" panose="020B0604020202020204" pitchFamily="34" charset="0"/>
              </a:rPr>
              <a:t>Instructor Note:  Make sure participants can unlock their handcuffs.</a:t>
            </a:r>
          </a:p>
          <a:p>
            <a:endParaRPr lang="en-US" sz="1500" dirty="0">
              <a:latin typeface="Arial" panose="020B0604020202020204" pitchFamily="34" charset="0"/>
              <a:cs typeface="Arial" panose="020B0604020202020204" pitchFamily="34" charset="0"/>
            </a:endParaRP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Single bar will not rotate smoothly.</a:t>
            </a:r>
          </a:p>
          <a:p>
            <a:pPr lvl="0"/>
            <a:endParaRPr lang="en-US" sz="1500" dirty="0">
              <a:latin typeface="Arial" panose="020B0604020202020204" pitchFamily="34" charset="0"/>
              <a:cs typeface="Arial" panose="020B0604020202020204" pitchFamily="34" charset="0"/>
            </a:endParaRPr>
          </a:p>
          <a:p>
            <a:pPr lvl="0"/>
            <a:r>
              <a:rPr lang="en-US" sz="1500" dirty="0">
                <a:highlight>
                  <a:srgbClr val="FFFF00"/>
                </a:highlight>
                <a:latin typeface="Arial" panose="020B0604020202020204" pitchFamily="34" charset="0"/>
                <a:cs typeface="Arial" panose="020B0604020202020204" pitchFamily="34" charset="0"/>
              </a:rPr>
              <a:t>FIX:  -</a:t>
            </a:r>
            <a:r>
              <a:rPr lang="en-US" sz="1500" u="sng" dirty="0">
                <a:highlight>
                  <a:srgbClr val="FFFF00"/>
                </a:highlight>
                <a:latin typeface="Arial" panose="020B0604020202020204" pitchFamily="34" charset="0"/>
                <a:cs typeface="Arial" panose="020B0604020202020204" pitchFamily="34" charset="0"/>
              </a:rPr>
              <a:t>Dirty cuffs </a:t>
            </a:r>
            <a:r>
              <a:rPr lang="en-US" sz="1500" dirty="0">
                <a:highlight>
                  <a:srgbClr val="FFFF00"/>
                </a:highlight>
                <a:latin typeface="Arial" panose="020B0604020202020204" pitchFamily="34" charset="0"/>
                <a:cs typeface="Arial" panose="020B0604020202020204" pitchFamily="34" charset="0"/>
              </a:rPr>
              <a:t>- may need to be cleaned and oiled.</a:t>
            </a:r>
          </a:p>
          <a:p>
            <a:pPr lvl="1"/>
            <a:r>
              <a:rPr lang="en-US" sz="1500" dirty="0">
                <a:highlight>
                  <a:srgbClr val="FFFF00"/>
                </a:highlight>
                <a:latin typeface="Arial" panose="020B0604020202020204" pitchFamily="34" charset="0"/>
                <a:cs typeface="Arial" panose="020B0604020202020204" pitchFamily="34" charset="0"/>
              </a:rPr>
              <a:t>-Some brands </a:t>
            </a:r>
            <a:r>
              <a:rPr lang="en-US" sz="1500" u="sng" dirty="0">
                <a:highlight>
                  <a:srgbClr val="FFFF00"/>
                </a:highlight>
                <a:latin typeface="Arial" panose="020B0604020202020204" pitchFamily="34" charset="0"/>
                <a:cs typeface="Arial" panose="020B0604020202020204" pitchFamily="34" charset="0"/>
              </a:rPr>
              <a:t>just don’t operate smoothly</a:t>
            </a:r>
            <a:r>
              <a:rPr lang="en-US" sz="1500" dirty="0">
                <a:highlight>
                  <a:srgbClr val="FFFF00"/>
                </a:highlight>
                <a:latin typeface="Arial" panose="020B0604020202020204" pitchFamily="34" charset="0"/>
                <a:cs typeface="Arial" panose="020B0604020202020204" pitchFamily="34" charset="0"/>
              </a:rPr>
              <a:t>.</a:t>
            </a:r>
          </a:p>
          <a:p>
            <a:pPr lvl="1"/>
            <a:r>
              <a:rPr lang="en-US" sz="1500" u="sng" dirty="0">
                <a:highlight>
                  <a:srgbClr val="FFFF00"/>
                </a:highlight>
                <a:latin typeface="Arial" panose="020B0604020202020204" pitchFamily="34" charset="0"/>
                <a:cs typeface="Arial" panose="020B0604020202020204" pitchFamily="34" charset="0"/>
              </a:rPr>
              <a:t>-Double bars may have been squeezed together </a:t>
            </a:r>
            <a:r>
              <a:rPr lang="en-US" sz="1500" dirty="0">
                <a:highlight>
                  <a:srgbClr val="FFFF00"/>
                </a:highlight>
                <a:latin typeface="Arial" panose="020B0604020202020204" pitchFamily="34" charset="0"/>
                <a:cs typeface="Arial" panose="020B0604020202020204" pitchFamily="34" charset="0"/>
              </a:rPr>
              <a:t>preventing 	bar from rotating smoothly - use the single bar from the 	other cuff to gently pry open</a:t>
            </a:r>
          </a:p>
          <a:p>
            <a:pPr lvl="1"/>
            <a:r>
              <a:rPr lang="en-US" sz="1500" dirty="0">
                <a:highlight>
                  <a:srgbClr val="FFFF00"/>
                </a:highlight>
                <a:latin typeface="Arial" panose="020B0604020202020204" pitchFamily="34" charset="0"/>
                <a:cs typeface="Arial" panose="020B0604020202020204" pitchFamily="34" charset="0"/>
              </a:rPr>
              <a:t>OR -  Buy new cuffs! </a:t>
            </a:r>
          </a:p>
          <a:p>
            <a:pPr lvl="1"/>
            <a:endParaRPr lang="en-US" sz="1500" dirty="0">
              <a:highlight>
                <a:srgbClr val="FFFF00"/>
              </a:highlight>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Instructor Note:  Make sure participants can work the single strand through the double strand easily.</a:t>
            </a:r>
          </a:p>
          <a:p>
            <a:endParaRPr lang="en-US" sz="1500" b="1"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(Cost of new handcuffs $20 - $70)</a:t>
            </a:r>
          </a:p>
          <a:p>
            <a:endParaRPr lang="en-US"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509382-1005-4F31-916E-9EE926A848C9}" type="slidenum">
              <a:rPr lang="en-US" smtClean="0"/>
              <a:t>32</a:t>
            </a:fld>
            <a:endParaRPr lang="en-US"/>
          </a:p>
        </p:txBody>
      </p:sp>
    </p:spTree>
    <p:extLst>
      <p:ext uri="{BB962C8B-B14F-4D97-AF65-F5344CB8AC3E}">
        <p14:creationId xmlns:p14="http://schemas.microsoft.com/office/powerpoint/2010/main" val="461793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337026"/>
          </a:xfrm>
        </p:spPr>
        <p:txBody>
          <a:bodyPr/>
          <a:lstStyle/>
          <a:p>
            <a:r>
              <a:rPr lang="en-US" sz="1500" dirty="0">
                <a:latin typeface="Arial" panose="020B0604020202020204" pitchFamily="34" charset="0"/>
                <a:cs typeface="Arial" panose="020B0604020202020204" pitchFamily="34" charset="0"/>
              </a:rPr>
              <a:t>INSTRUCTOR NOTE:  </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There are multiple ways to accomplish the following concepts and techniques.  We will show you one or more options on how to do something; however, if your Department uses a different way – we suggest you use that way for training consistency.  The goal of this course is to provide the participating officers with options consistent with your Department training which would allow them to gain confidence and proficiency in their ability to apply handcuffs on a cooperative subject.</a:t>
            </a:r>
          </a:p>
          <a:p>
            <a:endParaRPr lang="en-US" sz="1500" dirty="0">
              <a:latin typeface="Arial" panose="020B0604020202020204" pitchFamily="34" charset="0"/>
              <a:cs typeface="Arial" panose="020B0604020202020204" pitchFamily="34" charset="0"/>
            </a:endParaRP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Certainly, there is a need for all officers to be proficient in handcuffing.  This course is to be taught as an </a:t>
            </a:r>
            <a:r>
              <a:rPr lang="en-US" sz="1500" u="sng" dirty="0">
                <a:latin typeface="Arial" panose="020B0604020202020204" pitchFamily="34" charset="0"/>
                <a:cs typeface="Arial" panose="020B0604020202020204" pitchFamily="34" charset="0"/>
              </a:rPr>
              <a:t>awareness level course</a:t>
            </a:r>
            <a:r>
              <a:rPr lang="en-US" sz="1500" dirty="0">
                <a:latin typeface="Arial" panose="020B0604020202020204" pitchFamily="34" charset="0"/>
                <a:cs typeface="Arial" panose="020B0604020202020204" pitchFamily="34" charset="0"/>
              </a:rPr>
              <a:t>, allowing students to participate at their own level of capability - taking into consideration their strengths and weaknesses and working through whatever issues may arise.  </a:t>
            </a:r>
          </a:p>
          <a:p>
            <a:endParaRPr lang="en-US" dirty="0"/>
          </a:p>
          <a:p>
            <a:pPr marL="181213" indent="-18121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33</a:t>
            </a:fld>
            <a:endParaRPr lang="en-US"/>
          </a:p>
        </p:txBody>
      </p:sp>
    </p:spTree>
    <p:extLst>
      <p:ext uri="{BB962C8B-B14F-4D97-AF65-F5344CB8AC3E}">
        <p14:creationId xmlns:p14="http://schemas.microsoft.com/office/powerpoint/2010/main" val="673072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96838"/>
            <a:ext cx="2730500" cy="2047875"/>
          </a:xfrm>
        </p:spPr>
      </p:sp>
      <p:sp>
        <p:nvSpPr>
          <p:cNvPr id="3" name="Notes Placeholder 2"/>
          <p:cNvSpPr>
            <a:spLocks noGrp="1"/>
          </p:cNvSpPr>
          <p:nvPr>
            <p:ph type="body" idx="1"/>
          </p:nvPr>
        </p:nvSpPr>
        <p:spPr>
          <a:xfrm>
            <a:off x="730673" y="2144950"/>
            <a:ext cx="5852160" cy="7180025"/>
          </a:xfrm>
        </p:spPr>
        <p:txBody>
          <a:bodyPr/>
          <a:lstStyle/>
          <a:p>
            <a:r>
              <a:rPr lang="en-US" b="1" dirty="0">
                <a:latin typeface="Arial" panose="020B0604020202020204" pitchFamily="34" charset="0"/>
                <a:cs typeface="Arial" panose="020B0604020202020204" pitchFamily="34" charset="0"/>
              </a:rPr>
              <a:t>Teaching Points:</a:t>
            </a:r>
          </a:p>
          <a:p>
            <a:r>
              <a:rPr lang="en-US" dirty="0">
                <a:latin typeface="Arial" panose="020B0604020202020204" pitchFamily="34" charset="0"/>
                <a:cs typeface="Arial" panose="020B0604020202020204" pitchFamily="34" charset="0"/>
              </a:rPr>
              <a:t>It is important to gain control of the subject from the first touch.</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Applying Handcuffs Smoothly</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Match the oval shape of the cuffs to the oval shape of the wrists.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After initial hand is cuffed, rotate that wrist to the outside.  This helps to rotate the torso and causes the uncuffed hand to come to the officer.</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Practiced speed cuffing allows the officer to cuff a person within three (3) seconds.</a:t>
            </a:r>
          </a:p>
          <a:p>
            <a:r>
              <a:rPr lang="en-US" b="1" i="1" dirty="0">
                <a:latin typeface="Arial" panose="020B0604020202020204" pitchFamily="34" charset="0"/>
                <a:cs typeface="Arial" panose="020B0604020202020204" pitchFamily="34" charset="0"/>
              </a:rPr>
              <a:t>Instructor Note:  Demonstrate Above</a:t>
            </a:r>
          </a:p>
          <a:p>
            <a:endParaRPr lang="en-US" b="1" i="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Pistol Grip:</a:t>
            </a:r>
            <a:r>
              <a:rPr lang="en-US" dirty="0">
                <a:latin typeface="Arial" panose="020B0604020202020204" pitchFamily="34" charset="0"/>
                <a:cs typeface="Arial" panose="020B0604020202020204" pitchFamily="34" charset="0"/>
              </a:rPr>
              <a:t>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Keep your index, middle, and ring fingers in between the cuffs to maintain control. </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Keeps the index finger off the cuff near the single bar</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finger dislocation</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fingers interfering with rotation of the single bar</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Double Push Principle:</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Requires that you simultaneously apply a thumb lock and push the hand into the handcuff, as you push the handcuff onto the wrist.</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Fundamental skill</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Ensures speedy application of the first cuff</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Minimizes the subject’s ability to pull away</a:t>
            </a:r>
          </a:p>
          <a:p>
            <a:r>
              <a:rPr lang="en-US" b="1" i="1" dirty="0">
                <a:latin typeface="Arial" panose="020B0604020202020204" pitchFamily="34" charset="0"/>
                <a:cs typeface="Arial" panose="020B0604020202020204" pitchFamily="34" charset="0"/>
              </a:rPr>
              <a:t>Instructor Note:  Demonstrate Pistol Grip &amp; Double Push Principle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Double Lock Handcuffs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Once control has been established</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Unless not safe to do so</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Check Tightness of Cuffs</a:t>
            </a:r>
          </a:p>
          <a:p>
            <a:r>
              <a:rPr lang="en-US" dirty="0">
                <a:latin typeface="Arial" panose="020B0604020202020204" pitchFamily="34" charset="0"/>
                <a:cs typeface="Arial" panose="020B0604020202020204" pitchFamily="34" charset="0"/>
              </a:rPr>
              <a:t>Using the width of the little fingers</a:t>
            </a:r>
          </a:p>
          <a:p>
            <a:r>
              <a:rPr lang="en-US" dirty="0">
                <a:latin typeface="Arial" panose="020B0604020202020204" pitchFamily="34" charset="0"/>
                <a:cs typeface="Arial" panose="020B0604020202020204" pitchFamily="34" charset="0"/>
              </a:rPr>
              <a:t>If complaint of “too tight”, check again &amp; document</a:t>
            </a:r>
          </a:p>
          <a:p>
            <a:r>
              <a:rPr lang="en-US" b="1" i="1" dirty="0">
                <a:latin typeface="Arial" panose="020B0604020202020204" pitchFamily="34" charset="0"/>
                <a:cs typeface="Arial" panose="020B0604020202020204" pitchFamily="34" charset="0"/>
              </a:rPr>
              <a:t>Instructor Note:  Demonstrate Above</a:t>
            </a:r>
          </a:p>
          <a:p>
            <a:endParaRPr lang="en-US" dirty="0"/>
          </a:p>
          <a:p>
            <a:endParaRPr lang="en-US" dirty="0"/>
          </a:p>
          <a:p>
            <a:r>
              <a:rPr lang="en-US" b="1" i="1" dirty="0">
                <a:latin typeface="Arial" panose="020B0604020202020204" pitchFamily="34" charset="0"/>
                <a:cs typeface="Arial" panose="020B0604020202020204" pitchFamily="34" charset="0"/>
              </a:rPr>
              <a:t>Instructor Note:  Participants will be expected to practice the given principles stated above during practical exercises.</a:t>
            </a:r>
          </a:p>
        </p:txBody>
      </p:sp>
      <p:sp>
        <p:nvSpPr>
          <p:cNvPr id="4" name="Slide Number Placeholder 3"/>
          <p:cNvSpPr>
            <a:spLocks noGrp="1"/>
          </p:cNvSpPr>
          <p:nvPr>
            <p:ph type="sldNum" sz="quarter" idx="5"/>
          </p:nvPr>
        </p:nvSpPr>
        <p:spPr/>
        <p:txBody>
          <a:bodyPr/>
          <a:lstStyle/>
          <a:p>
            <a:fld id="{64509382-1005-4F31-916E-9EE926A848C9}" type="slidenum">
              <a:rPr lang="en-US" smtClean="0"/>
              <a:t>34</a:t>
            </a:fld>
            <a:endParaRPr lang="en-US" dirty="0"/>
          </a:p>
        </p:txBody>
      </p:sp>
    </p:spTree>
    <p:extLst>
      <p:ext uri="{BB962C8B-B14F-4D97-AF65-F5344CB8AC3E}">
        <p14:creationId xmlns:p14="http://schemas.microsoft.com/office/powerpoint/2010/main" val="1542481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Points:  </a:t>
            </a:r>
            <a:r>
              <a:rPr lang="en-US" sz="1500" dirty="0">
                <a:latin typeface="Arial" panose="020B0604020202020204" pitchFamily="34" charset="0"/>
                <a:cs typeface="Arial" panose="020B0604020202020204" pitchFamily="34" charset="0"/>
              </a:rPr>
              <a:t>Handcuffing Myths</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Keyhole Must Face Out:</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Done for ease of removal.</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More important to get handcuffs on quickly – stops potential resistance</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Generally, removal is accomplished in a safer location, with other officers nearby.</a:t>
            </a:r>
          </a:p>
          <a:p>
            <a:pPr marL="181213" indent="-181213">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Injuries Can Occur if Cuffs Are Not Double Locked:</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Injuries can occur if cuffs are too tight or too loose.</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Better to be tight to ensure secureness &amp; then double lock</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If injury is claimed or noticed – document &amp; seek medical attention</a:t>
            </a:r>
          </a:p>
          <a:p>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35</a:t>
            </a:fld>
            <a:endParaRPr lang="en-US"/>
          </a:p>
        </p:txBody>
      </p:sp>
    </p:spTree>
    <p:extLst>
      <p:ext uri="{BB962C8B-B14F-4D97-AF65-F5344CB8AC3E}">
        <p14:creationId xmlns:p14="http://schemas.microsoft.com/office/powerpoint/2010/main" val="4168499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9638" y="184150"/>
            <a:ext cx="2954337" cy="2216150"/>
          </a:xfrm>
        </p:spPr>
      </p:sp>
      <p:sp>
        <p:nvSpPr>
          <p:cNvPr id="3" name="Notes Placeholder 2"/>
          <p:cNvSpPr>
            <a:spLocks noGrp="1"/>
          </p:cNvSpPr>
          <p:nvPr>
            <p:ph type="body" idx="1"/>
          </p:nvPr>
        </p:nvSpPr>
        <p:spPr>
          <a:xfrm>
            <a:off x="731520" y="2400299"/>
            <a:ext cx="5852160" cy="6534151"/>
          </a:xfrm>
        </p:spPr>
        <p:txBody>
          <a:bodyPr/>
          <a:lstStyle/>
          <a:p>
            <a:r>
              <a:rPr lang="en-US" sz="1100" b="1" dirty="0">
                <a:latin typeface="Arial" panose="020B0604020202020204" pitchFamily="34" charset="0"/>
                <a:cs typeface="Arial" panose="020B0604020202020204" pitchFamily="34" charset="0"/>
              </a:rPr>
              <a:t>Teaching Points:  </a:t>
            </a:r>
          </a:p>
          <a:p>
            <a:endParaRPr lang="en-US" sz="1100" b="1" dirty="0">
              <a:latin typeface="Arial" panose="020B0604020202020204" pitchFamily="34" charset="0"/>
              <a:cs typeface="Arial" panose="020B0604020202020204" pitchFamily="34" charset="0"/>
            </a:endParaRPr>
          </a:p>
          <a:p>
            <a:pPr marL="302021" indent="-302021">
              <a:buFont typeface="Arial" panose="020B0604020202020204" pitchFamily="34" charset="0"/>
              <a:buChar char="•"/>
            </a:pPr>
            <a:r>
              <a:rPr lang="en-US" sz="1100" dirty="0">
                <a:latin typeface="Arial" panose="020B0604020202020204" pitchFamily="34" charset="0"/>
                <a:cs typeface="Arial" panose="020B0604020202020204" pitchFamily="34" charset="0"/>
              </a:rPr>
              <a:t>Assume every subject is a potential resistor.</a:t>
            </a:r>
          </a:p>
          <a:p>
            <a:pPr marL="302021" indent="-302021">
              <a:buFont typeface="Arial" panose="020B0604020202020204" pitchFamily="34" charset="0"/>
              <a:buChar char="•"/>
            </a:pPr>
            <a:r>
              <a:rPr lang="en-US" sz="1100" dirty="0">
                <a:latin typeface="Arial" panose="020B0604020202020204" pitchFamily="34" charset="0"/>
                <a:cs typeface="Arial" panose="020B0604020202020204" pitchFamily="34" charset="0"/>
              </a:rPr>
              <a:t>Most of the time, resistance will occur immediately after the first handcuff is applied.</a:t>
            </a:r>
          </a:p>
          <a:p>
            <a:endParaRPr lang="en-US" sz="1100" i="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PASSIVE RESISTANCE-</a:t>
            </a:r>
          </a:p>
          <a:p>
            <a:r>
              <a:rPr lang="en-US" sz="1100" dirty="0">
                <a:latin typeface="Arial" panose="020B0604020202020204" pitchFamily="34" charset="0"/>
                <a:cs typeface="Arial" panose="020B0604020202020204" pitchFamily="34" charset="0"/>
              </a:rPr>
              <a:t>The subject does not attempt to defeat the officer’s attempt to touch or control; but does not voluntarily comply with the officer’s verbal and physical attempts of control.</a:t>
            </a:r>
          </a:p>
          <a:p>
            <a:pPr marL="302021" indent="-302021">
              <a:buFont typeface="Arial" panose="020B0604020202020204" pitchFamily="34" charset="0"/>
              <a:buChar char="•"/>
            </a:pPr>
            <a:r>
              <a:rPr lang="en-US" sz="1100" dirty="0">
                <a:latin typeface="Arial" panose="020B0604020202020204" pitchFamily="34" charset="0"/>
                <a:cs typeface="Arial" panose="020B0604020202020204" pitchFamily="34" charset="0"/>
              </a:rPr>
              <a:t>Examples:  Dead weight &amp; Locking arms to the front or side.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ESCORT POSITION RESISTANCE-</a:t>
            </a:r>
          </a:p>
          <a:p>
            <a:r>
              <a:rPr lang="en-US" sz="1100" dirty="0">
                <a:latin typeface="Arial" panose="020B0604020202020204" pitchFamily="34" charset="0"/>
                <a:cs typeface="Arial" panose="020B0604020202020204" pitchFamily="34" charset="0"/>
              </a:rPr>
              <a:t>Usually is in the form of Passive or Defensive Resistance.</a:t>
            </a:r>
          </a:p>
          <a:p>
            <a:r>
              <a:rPr lang="en-US" sz="1100" dirty="0">
                <a:latin typeface="Arial" panose="020B0604020202020204" pitchFamily="34" charset="0"/>
                <a:cs typeface="Arial" panose="020B0604020202020204" pitchFamily="34" charset="0"/>
              </a:rPr>
              <a:t>Generally spontaneous.</a:t>
            </a:r>
          </a:p>
          <a:p>
            <a:pPr marL="302021" indent="-302021">
              <a:buFont typeface="Arial" panose="020B0604020202020204" pitchFamily="34" charset="0"/>
              <a:buChar char="•"/>
            </a:pPr>
            <a:r>
              <a:rPr lang="en-US" sz="1100" dirty="0">
                <a:latin typeface="Arial" panose="020B0604020202020204" pitchFamily="34" charset="0"/>
                <a:cs typeface="Arial" panose="020B0604020202020204" pitchFamily="34" charset="0"/>
              </a:rPr>
              <a:t>Examples:  Side Curl or Straight-Arm Lockout</a:t>
            </a:r>
          </a:p>
          <a:p>
            <a:endParaRPr lang="en-US" sz="1100" dirty="0">
              <a:latin typeface="Arial" panose="020B0604020202020204" pitchFamily="34" charset="0"/>
              <a:cs typeface="Arial" panose="020B0604020202020204" pitchFamily="34" charset="0"/>
            </a:endParaRPr>
          </a:p>
          <a:p>
            <a:r>
              <a:rPr lang="en-US" sz="1100" b="1" i="1" dirty="0">
                <a:latin typeface="Arial" panose="020B0604020202020204" pitchFamily="34" charset="0"/>
                <a:cs typeface="Arial" panose="020B0604020202020204" pitchFamily="34" charset="0"/>
              </a:rPr>
              <a:t>Instructor Note:  Examples of this will be demonstrated during practical portion.</a:t>
            </a:r>
          </a:p>
          <a:p>
            <a:endParaRPr lang="en-US" sz="1100" b="1" i="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TOTALLY COOPERATIVE SUBJECT-</a:t>
            </a:r>
          </a:p>
          <a:p>
            <a:pPr marL="302021" indent="-302021">
              <a:buFont typeface="Arial" panose="020B0604020202020204" pitchFamily="34" charset="0"/>
              <a:buChar char="•"/>
            </a:pPr>
            <a:r>
              <a:rPr lang="en-US" sz="1100" dirty="0">
                <a:latin typeface="Arial" panose="020B0604020202020204" pitchFamily="34" charset="0"/>
                <a:cs typeface="Arial" panose="020B0604020202020204" pitchFamily="34" charset="0"/>
              </a:rPr>
              <a:t>Most common type of subject that officers will face.</a:t>
            </a:r>
          </a:p>
          <a:p>
            <a:pPr marL="302021" indent="-302021">
              <a:buFont typeface="Arial" panose="020B0604020202020204" pitchFamily="34" charset="0"/>
              <a:buChar char="•"/>
            </a:pPr>
            <a:r>
              <a:rPr lang="en-US" sz="1100" dirty="0">
                <a:latin typeface="Arial" panose="020B0604020202020204" pitchFamily="34" charset="0"/>
                <a:cs typeface="Arial" panose="020B0604020202020204" pitchFamily="34" charset="0"/>
              </a:rPr>
              <a:t>Subject complies with commands of officer.</a:t>
            </a:r>
          </a:p>
          <a:p>
            <a:pPr marL="785257" lvl="1" indent="-302021">
              <a:buFont typeface="Arial" panose="020B0604020202020204" pitchFamily="34" charset="0"/>
              <a:buChar char="•"/>
            </a:pPr>
            <a:r>
              <a:rPr lang="en-US" sz="1100" dirty="0">
                <a:latin typeface="Arial" panose="020B0604020202020204" pitchFamily="34" charset="0"/>
                <a:cs typeface="Arial" panose="020B0604020202020204" pitchFamily="34" charset="0"/>
              </a:rPr>
              <a:t>Officer should remember that a cooperative subject can become uncooperative and resistant at any moment.</a:t>
            </a:r>
          </a:p>
          <a:p>
            <a:endParaRPr lang="en-US" sz="1100" dirty="0">
              <a:latin typeface="Arial" panose="020B0604020202020204" pitchFamily="34" charset="0"/>
              <a:cs typeface="Arial" panose="020B0604020202020204" pitchFamily="34" charset="0"/>
            </a:endParaRPr>
          </a:p>
          <a:p>
            <a:r>
              <a:rPr lang="en-US" sz="1100" b="1" i="1" dirty="0">
                <a:latin typeface="Arial" panose="020B0604020202020204" pitchFamily="34" charset="0"/>
                <a:cs typeface="Arial" panose="020B0604020202020204" pitchFamily="34" charset="0"/>
              </a:rPr>
              <a:t>Instructor Note:  Remind students that they will all be COOPERATIVE SUBJECTS during practical training today!</a:t>
            </a:r>
          </a:p>
          <a:p>
            <a:endParaRPr lang="en-US" sz="1100" b="1" i="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POTENTIALLY UNCOOPERATIVE SUBJECT-</a:t>
            </a:r>
          </a:p>
          <a:p>
            <a:pPr marL="181213" indent="-181213">
              <a:buFont typeface="Arial" panose="020B0604020202020204" pitchFamily="34" charset="0"/>
              <a:buChar char="•"/>
            </a:pPr>
            <a:r>
              <a:rPr lang="en-US" sz="1100" dirty="0">
                <a:latin typeface="Arial" panose="020B0604020202020204" pitchFamily="34" charset="0"/>
                <a:cs typeface="Arial" panose="020B0604020202020204" pitchFamily="34" charset="0"/>
              </a:rPr>
              <a:t>Most dangerous subject to handcuff!</a:t>
            </a:r>
          </a:p>
          <a:p>
            <a:pPr marL="181213" indent="-181213">
              <a:buFont typeface="Arial" panose="020B0604020202020204" pitchFamily="34" charset="0"/>
              <a:buChar char="•"/>
            </a:pPr>
            <a:r>
              <a:rPr lang="en-US" sz="1100" dirty="0">
                <a:latin typeface="Arial" panose="020B0604020202020204" pitchFamily="34" charset="0"/>
                <a:cs typeface="Arial" panose="020B0604020202020204" pitchFamily="34" charset="0"/>
              </a:rPr>
              <a:t>Intoxicated Subjects account for over 70% of resisting incidents.</a:t>
            </a:r>
          </a:p>
          <a:p>
            <a:pPr marL="181213" indent="-181213">
              <a:buFont typeface="Arial" panose="020B0604020202020204" pitchFamily="34" charset="0"/>
              <a:buChar char="•"/>
            </a:pPr>
            <a:r>
              <a:rPr lang="en-US" sz="1100" dirty="0">
                <a:latin typeface="Arial" panose="020B0604020202020204" pitchFamily="34" charset="0"/>
                <a:cs typeface="Arial" panose="020B0604020202020204" pitchFamily="34" charset="0"/>
              </a:rPr>
              <a:t>Experienced criminals – don’t want to go to jail.</a:t>
            </a:r>
          </a:p>
          <a:p>
            <a:pPr marL="181213" indent="-181213">
              <a:buFont typeface="Arial" panose="020B0604020202020204" pitchFamily="34" charset="0"/>
              <a:buChar char="•"/>
            </a:pPr>
            <a:r>
              <a:rPr lang="en-US" sz="1100" dirty="0">
                <a:latin typeface="Arial" panose="020B0604020202020204" pitchFamily="34" charset="0"/>
                <a:cs typeface="Arial" panose="020B0604020202020204" pitchFamily="34" charset="0"/>
              </a:rPr>
              <a:t>Resistance with these subjects, most often occurs upon first touch</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TOTATALLY UNCOOPERATIVE SUBJECT-</a:t>
            </a:r>
          </a:p>
          <a:p>
            <a:pPr marL="181213" indent="-181213">
              <a:buFont typeface="Arial" panose="020B0604020202020204" pitchFamily="34" charset="0"/>
              <a:buChar char="•"/>
            </a:pPr>
            <a:r>
              <a:rPr lang="en-US" sz="1100" dirty="0">
                <a:latin typeface="Arial" panose="020B0604020202020204" pitchFamily="34" charset="0"/>
                <a:cs typeface="Arial" panose="020B0604020202020204" pitchFamily="34" charset="0"/>
              </a:rPr>
              <a:t>Common sense rule:  Do NOT attempt to handcuff a subject unless under control.  There is no effective handcuffing method that works on a </a:t>
            </a:r>
            <a:r>
              <a:rPr lang="en-US" sz="1100" u="sng" dirty="0">
                <a:latin typeface="Arial" panose="020B0604020202020204" pitchFamily="34" charset="0"/>
                <a:cs typeface="Arial" panose="020B0604020202020204" pitchFamily="34" charset="0"/>
              </a:rPr>
              <a:t>totally</a:t>
            </a:r>
            <a:r>
              <a:rPr lang="en-US" sz="1100" dirty="0">
                <a:latin typeface="Arial" panose="020B0604020202020204" pitchFamily="34" charset="0"/>
                <a:cs typeface="Arial" panose="020B0604020202020204" pitchFamily="34" charset="0"/>
              </a:rPr>
              <a:t> uncooperative subject.   </a:t>
            </a:r>
          </a:p>
        </p:txBody>
      </p:sp>
      <p:sp>
        <p:nvSpPr>
          <p:cNvPr id="4" name="Slide Number Placeholder 3"/>
          <p:cNvSpPr>
            <a:spLocks noGrp="1"/>
          </p:cNvSpPr>
          <p:nvPr>
            <p:ph type="sldNum" sz="quarter" idx="5"/>
          </p:nvPr>
        </p:nvSpPr>
        <p:spPr/>
        <p:txBody>
          <a:bodyPr/>
          <a:lstStyle/>
          <a:p>
            <a:fld id="{64509382-1005-4F31-916E-9EE926A848C9}" type="slidenum">
              <a:rPr lang="en-US" smtClean="0"/>
              <a:t>36</a:t>
            </a:fld>
            <a:endParaRPr lang="en-US"/>
          </a:p>
        </p:txBody>
      </p:sp>
    </p:spTree>
    <p:extLst>
      <p:ext uri="{BB962C8B-B14F-4D97-AF65-F5344CB8AC3E}">
        <p14:creationId xmlns:p14="http://schemas.microsoft.com/office/powerpoint/2010/main" val="3067542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8838" y="188913"/>
            <a:ext cx="3055937" cy="2290762"/>
          </a:xfrm>
        </p:spPr>
      </p:sp>
      <p:sp>
        <p:nvSpPr>
          <p:cNvPr id="3" name="Notes Placeholder 2"/>
          <p:cNvSpPr>
            <a:spLocks noGrp="1"/>
          </p:cNvSpPr>
          <p:nvPr>
            <p:ph type="body" idx="1"/>
          </p:nvPr>
        </p:nvSpPr>
        <p:spPr>
          <a:xfrm>
            <a:off x="731520" y="2595491"/>
            <a:ext cx="5852160" cy="6523984"/>
          </a:xfrm>
        </p:spPr>
        <p:txBody>
          <a:bodyPr/>
          <a:lstStyle/>
          <a:p>
            <a:r>
              <a:rPr lang="en-US" sz="1500" b="1" dirty="0">
                <a:latin typeface="Arial" panose="020B0604020202020204" pitchFamily="34" charset="0"/>
                <a:cs typeface="Arial" panose="020B0604020202020204" pitchFamily="34" charset="0"/>
              </a:rPr>
              <a:t>Teaching Points:</a:t>
            </a:r>
          </a:p>
          <a:p>
            <a:r>
              <a:rPr lang="en-US" sz="1500" b="1" dirty="0">
                <a:latin typeface="Arial" panose="020B0604020202020204" pitchFamily="34" charset="0"/>
                <a:cs typeface="Arial" panose="020B0604020202020204" pitchFamily="34" charset="0"/>
              </a:rPr>
              <a:t>Definition:  </a:t>
            </a:r>
            <a:r>
              <a:rPr lang="en-US" sz="1500" dirty="0">
                <a:latin typeface="Arial" panose="020B0604020202020204" pitchFamily="34" charset="0"/>
                <a:cs typeface="Arial" panose="020B0604020202020204" pitchFamily="34" charset="0"/>
              </a:rPr>
              <a:t>“</a:t>
            </a:r>
            <a:r>
              <a:rPr lang="en-US" sz="1500" i="1" dirty="0">
                <a:latin typeface="Arial" panose="020B0604020202020204" pitchFamily="34" charset="0"/>
                <a:cs typeface="Arial" panose="020B0604020202020204" pitchFamily="34" charset="0"/>
              </a:rPr>
              <a:t>The use of the stimulus pain to control resistive behavior</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Siddle</a:t>
            </a:r>
            <a:r>
              <a:rPr lang="en-US" sz="1500" dirty="0">
                <a:latin typeface="Arial" panose="020B0604020202020204" pitchFamily="34" charset="0"/>
                <a:cs typeface="Arial" panose="020B0604020202020204" pitchFamily="34" charset="0"/>
              </a:rPr>
              <a:t> (2005) </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Pain is a formidable opponent to the cognitive thought process of the brain.  </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We learn from infancy that if an action causes pain, stop immediately. </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Key to Pain Compliance Techniques:  </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A combination of verbal commands with pain compliance techniques are used to discourage the subject from continuing to resist.  </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Once the pain exceeds the subject’s pain threshold, the subject usually decides to stop resisting.  </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When the subject stops resisting, the officer rewards the subject by releasing the pressure, thus relieving the pain. </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Pain is used to influence the subject’s compliance.</a:t>
            </a:r>
          </a:p>
          <a:p>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The average Pain Compliance technique should be effective within three seconds. </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A person has to feel pain for a pain compliance technique to work.  These techniques may have little effect on:</a:t>
            </a:r>
          </a:p>
          <a:p>
            <a:pPr marL="664449" lvl="1"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Subject’s heavily under the influence of drugs or alcohol.</a:t>
            </a:r>
          </a:p>
          <a:p>
            <a:pPr marL="664449" lvl="1"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Subject’s having a mental health episode.</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Officers should always be prepared to escalate and then de-escalate accordingly.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37</a:t>
            </a:fld>
            <a:endParaRPr lang="en-US"/>
          </a:p>
        </p:txBody>
      </p:sp>
    </p:spTree>
    <p:extLst>
      <p:ext uri="{BB962C8B-B14F-4D97-AF65-F5344CB8AC3E}">
        <p14:creationId xmlns:p14="http://schemas.microsoft.com/office/powerpoint/2010/main" val="1523605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490538"/>
            <a:ext cx="4619625" cy="3465512"/>
          </a:xfrm>
        </p:spPr>
      </p:sp>
      <p:sp>
        <p:nvSpPr>
          <p:cNvPr id="3" name="Notes Placeholder 2"/>
          <p:cNvSpPr>
            <a:spLocks noGrp="1"/>
          </p:cNvSpPr>
          <p:nvPr>
            <p:ph type="body" idx="1"/>
          </p:nvPr>
        </p:nvSpPr>
        <p:spPr>
          <a:xfrm>
            <a:off x="731520" y="3954780"/>
            <a:ext cx="5852160" cy="4446270"/>
          </a:xfrm>
        </p:spPr>
        <p:txBody>
          <a:bodyPr/>
          <a:lstStyle/>
          <a:p>
            <a:r>
              <a:rPr lang="en-US" b="1" dirty="0">
                <a:latin typeface="Arial" panose="020B0604020202020204" pitchFamily="34" charset="0"/>
                <a:cs typeface="Arial" panose="020B0604020202020204" pitchFamily="34" charset="0"/>
              </a:rPr>
              <a:t>Teaching Points:</a:t>
            </a:r>
          </a:p>
          <a:p>
            <a:r>
              <a:rPr lang="en-US" b="1" i="1" dirty="0">
                <a:latin typeface="Arial" panose="020B0604020202020204" pitchFamily="34" charset="0"/>
                <a:cs typeface="Arial" panose="020B0604020202020204" pitchFamily="34" charset="0"/>
              </a:rPr>
              <a:t>Instructor Note:  Use picture to describe various positions which will be used in practical exercises.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INISIDE POSITION (ZERO):  Standing directly in front of a subject.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Danger Zone!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Position of strength for the subject – can easily attack officer.</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Avoid this position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POSITION 1:  Normal Field Interview Stance. [a 45 degree angle to the front]</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the immediate threat to the side of the body closer to the officer.  </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POSITION 2:  Side by side. </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POSITION 2 ½:  The Escort Position. [a 45 degree angle to the rear] </a:t>
            </a: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The officer establishes control over one of the subject’s arms during an escort procedure.  </a:t>
            </a: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The Escort Position is a temporary method of control or detainment used until the officer can get to a safe environment for handcuffing.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POSITION 3:  Directly behind.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38</a:t>
            </a:fld>
            <a:endParaRPr lang="en-US"/>
          </a:p>
        </p:txBody>
      </p:sp>
    </p:spTree>
    <p:extLst>
      <p:ext uri="{BB962C8B-B14F-4D97-AF65-F5344CB8AC3E}">
        <p14:creationId xmlns:p14="http://schemas.microsoft.com/office/powerpoint/2010/main" val="2198857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Point:</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REACTIONARY GAP:</a:t>
            </a:r>
          </a:p>
          <a:p>
            <a:r>
              <a:rPr lang="en-US" sz="1500" dirty="0">
                <a:latin typeface="Arial" panose="020B0604020202020204" pitchFamily="34" charset="0"/>
                <a:cs typeface="Arial" panose="020B0604020202020204" pitchFamily="34" charset="0"/>
              </a:rPr>
              <a:t>Definition:  The minimum safe zone that an officer should maintain when dealing with others.  </a:t>
            </a:r>
            <a:r>
              <a:rPr lang="en-US" sz="1500" dirty="0" err="1">
                <a:latin typeface="Arial" panose="020B0604020202020204" pitchFamily="34" charset="0"/>
                <a:cs typeface="Arial" panose="020B0604020202020204" pitchFamily="34" charset="0"/>
              </a:rPr>
              <a:t>Siddel</a:t>
            </a:r>
            <a:r>
              <a:rPr lang="en-US" sz="1500" dirty="0">
                <a:latin typeface="Arial" panose="020B0604020202020204" pitchFamily="34" charset="0"/>
                <a:cs typeface="Arial" panose="020B0604020202020204" pitchFamily="34" charset="0"/>
              </a:rPr>
              <a:t> (2005)</a:t>
            </a:r>
          </a:p>
          <a:p>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Minimum safe distance – Six feet.</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Distance should be enough to allow the officer to react (for the subject to take at least a step)</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A safety zone between the officer and the subject that affords the officer more time to react to any aggression.</a:t>
            </a:r>
          </a:p>
          <a:p>
            <a:pPr marL="181213" indent="-181213">
              <a:buFont typeface="Arial" panose="020B0604020202020204" pitchFamily="34" charset="0"/>
              <a:buChar char="•"/>
            </a:pPr>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39</a:t>
            </a:fld>
            <a:endParaRPr lang="en-US"/>
          </a:p>
        </p:txBody>
      </p:sp>
    </p:spTree>
    <p:extLst>
      <p:ext uri="{BB962C8B-B14F-4D97-AF65-F5344CB8AC3E}">
        <p14:creationId xmlns:p14="http://schemas.microsoft.com/office/powerpoint/2010/main" val="111167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00013"/>
            <a:ext cx="4321175" cy="3240087"/>
          </a:xfrm>
        </p:spPr>
      </p:sp>
      <p:sp>
        <p:nvSpPr>
          <p:cNvPr id="3" name="Notes Placeholder 2"/>
          <p:cNvSpPr>
            <a:spLocks noGrp="1"/>
          </p:cNvSpPr>
          <p:nvPr>
            <p:ph type="body" idx="1"/>
          </p:nvPr>
        </p:nvSpPr>
        <p:spPr>
          <a:xfrm>
            <a:off x="731520" y="3510439"/>
            <a:ext cx="5852160" cy="5609035"/>
          </a:xfrm>
        </p:spPr>
        <p:txBody>
          <a:bodyPr/>
          <a:lstStyle/>
          <a:p>
            <a:r>
              <a:rPr lang="en-US" b="1" dirty="0">
                <a:latin typeface="Arial" panose="020B0604020202020204" pitchFamily="34" charset="0"/>
                <a:cs typeface="Arial" panose="020B0604020202020204" pitchFamily="34" charset="0"/>
              </a:rPr>
              <a:t>Teaching Points: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SAFETY:  </a:t>
            </a:r>
          </a:p>
          <a:p>
            <a:pPr marL="302021" indent="-302021">
              <a:buFont typeface="Arial" panose="020B0604020202020204" pitchFamily="34" charset="0"/>
              <a:buChar char="•"/>
            </a:pPr>
            <a:r>
              <a:rPr lang="en-US" b="1" u="sng" dirty="0">
                <a:latin typeface="Arial" panose="020B0604020202020204" pitchFamily="34" charset="0"/>
                <a:cs typeface="Arial" panose="020B0604020202020204" pitchFamily="34" charset="0"/>
              </a:rPr>
              <a:t>Instructor’s job: </a:t>
            </a:r>
            <a:r>
              <a:rPr lang="en-US" dirty="0">
                <a:latin typeface="Arial" panose="020B0604020202020204" pitchFamily="34" charset="0"/>
                <a:cs typeface="Arial" panose="020B0604020202020204" pitchFamily="34" charset="0"/>
              </a:rPr>
              <a:t>to make sure that students are participating to their ability and not beyond. The point is for them to learn in a safe environment, not to beat them up.</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SAFETY:  </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Prior to starting the physical action part of the course – </a:t>
            </a:r>
            <a:r>
              <a:rPr lang="en-US" b="1" u="sng" dirty="0">
                <a:latin typeface="Arial" panose="020B0604020202020204" pitchFamily="34" charset="0"/>
                <a:cs typeface="Arial" panose="020B0604020202020204" pitchFamily="34" charset="0"/>
              </a:rPr>
              <a:t>SAFETY CHECK!</a:t>
            </a:r>
            <a:r>
              <a:rPr lang="en-US" b="1" dirty="0">
                <a:latin typeface="Arial" panose="020B0604020202020204" pitchFamily="34" charset="0"/>
                <a:cs typeface="Arial" panose="020B0604020202020204" pitchFamily="34" charset="0"/>
              </a:rPr>
              <a:t>   </a:t>
            </a:r>
          </a:p>
          <a:p>
            <a:pPr lvl="1"/>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 live weapons! </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Students only need a gun belt with cuff case, handcuffs, handcuff key and baton.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#3 SAFETY: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Prior to starting the physical action part of the course – </a:t>
            </a:r>
            <a:r>
              <a:rPr lang="en-US" b="1" u="sng" dirty="0">
                <a:latin typeface="Arial" panose="020B0604020202020204" pitchFamily="34" charset="0"/>
                <a:cs typeface="Arial" panose="020B0604020202020204" pitchFamily="34" charset="0"/>
              </a:rPr>
              <a:t>WARM UPS!</a:t>
            </a:r>
          </a:p>
          <a:p>
            <a:r>
              <a:rPr lang="en-US" dirty="0">
                <a:latin typeface="Arial" panose="020B0604020202020204" pitchFamily="34" charset="0"/>
                <a:cs typeface="Arial" panose="020B0604020202020204" pitchFamily="34" charset="0"/>
              </a:rPr>
              <a:t>    Some basic stretching and movement.  (They don’t have to run the mile.)</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Those that aren’t moving much – a clue!  Probably not going to be a full participant.</a:t>
            </a:r>
          </a:p>
          <a:p>
            <a:endParaRPr lang="en-US" dirty="0"/>
          </a:p>
          <a:p>
            <a:r>
              <a:rPr lang="en-US" b="1" dirty="0">
                <a:latin typeface="Arial" panose="020B0604020202020204" pitchFamily="34" charset="0"/>
                <a:cs typeface="Arial" panose="020B0604020202020204" pitchFamily="34" charset="0"/>
              </a:rPr>
              <a:t>#4 FUN:   HAVE FUN</a:t>
            </a:r>
            <a:r>
              <a:rPr lang="en-US" dirty="0">
                <a:latin typeface="Arial" panose="020B0604020202020204" pitchFamily="34" charset="0"/>
                <a:cs typeface="Arial" panose="020B0604020202020204" pitchFamily="34" charset="0"/>
              </a:rPr>
              <a:t>!</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This learning environment, while serious, should still be fun. </a:t>
            </a:r>
          </a:p>
          <a:p>
            <a:r>
              <a:rPr lang="en-US" dirty="0">
                <a:latin typeface="Arial" panose="020B0604020202020204" pitchFamily="34" charset="0"/>
                <a:cs typeface="Arial" panose="020B0604020202020204" pitchFamily="34" charset="0"/>
              </a:rPr>
              <a:t>    (Not at the expense of someone’s ego or failure to learn the techniques.)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This doesn’t mean - let the class get out of control; but they can learn and enjoy it at the same time.</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It is good for their mental health, as well as, their physical health.</a:t>
            </a:r>
            <a:endParaRPr lang="en-US" b="1" dirty="0">
              <a:solidFill>
                <a:srgbClr val="0070C0"/>
              </a:solidFill>
              <a:latin typeface="Arial" panose="020B0604020202020204" pitchFamily="34" charset="0"/>
              <a:cs typeface="Arial" panose="020B0604020202020204" pitchFamily="34" charset="0"/>
            </a:endParaRPr>
          </a:p>
          <a:p>
            <a:pPr algn="ctr"/>
            <a:endParaRPr lang="en-US" b="1" dirty="0">
              <a:solidFill>
                <a:srgbClr val="0070C0"/>
              </a:solidFill>
              <a:latin typeface="Arial" panose="020B0604020202020204" pitchFamily="34" charset="0"/>
              <a:cs typeface="Arial" panose="020B0604020202020204" pitchFamily="34" charset="0"/>
            </a:endParaRPr>
          </a:p>
          <a:p>
            <a:pPr algn="ctr"/>
            <a:r>
              <a:rPr lang="en-US" b="1" dirty="0">
                <a:solidFill>
                  <a:srgbClr val="0070C0"/>
                </a:solidFill>
                <a:latin typeface="Arial" panose="020B0604020202020204" pitchFamily="34" charset="0"/>
                <a:cs typeface="Arial" panose="020B0604020202020204" pitchFamily="34" charset="0"/>
              </a:rPr>
              <a:t>NO ONE SHOULD GET HURT</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4</a:t>
            </a:fld>
            <a:endParaRPr lang="en-US"/>
          </a:p>
        </p:txBody>
      </p:sp>
    </p:spTree>
    <p:extLst>
      <p:ext uri="{BB962C8B-B14F-4D97-AF65-F5344CB8AC3E}">
        <p14:creationId xmlns:p14="http://schemas.microsoft.com/office/powerpoint/2010/main" val="2728841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241300"/>
            <a:ext cx="3762375" cy="2822575"/>
          </a:xfrm>
        </p:spPr>
      </p:sp>
      <p:sp>
        <p:nvSpPr>
          <p:cNvPr id="3" name="Notes Placeholder 2"/>
          <p:cNvSpPr>
            <a:spLocks noGrp="1"/>
          </p:cNvSpPr>
          <p:nvPr>
            <p:ph type="body" idx="1"/>
          </p:nvPr>
        </p:nvSpPr>
        <p:spPr>
          <a:xfrm>
            <a:off x="731520" y="3223259"/>
            <a:ext cx="5852160" cy="5825491"/>
          </a:xfrm>
        </p:spPr>
        <p:txBody>
          <a:bodyPr/>
          <a:lstStyle/>
          <a:p>
            <a:r>
              <a:rPr lang="en-US" sz="1500" b="1" dirty="0">
                <a:latin typeface="Arial" panose="020B0604020202020204" pitchFamily="34" charset="0"/>
                <a:cs typeface="Arial" panose="020B0604020202020204" pitchFamily="34" charset="0"/>
              </a:rPr>
              <a:t>Teaching Points: </a:t>
            </a:r>
          </a:p>
          <a:p>
            <a:r>
              <a:rPr lang="en-US" sz="1500" b="1" u="sng" dirty="0">
                <a:latin typeface="Arial" panose="020B0604020202020204" pitchFamily="34" charset="0"/>
                <a:cs typeface="Arial" panose="020B0604020202020204" pitchFamily="34" charset="0"/>
              </a:rPr>
              <a:t>Respond as a team:  </a:t>
            </a:r>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Everyone should have a defined role, and everyone should know what their role is.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CONTACT OFFICER:</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Communicates with the subject.</a:t>
            </a:r>
          </a:p>
          <a:p>
            <a:pPr marL="664449" lvl="1"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Establish rapport</a:t>
            </a:r>
          </a:p>
          <a:p>
            <a:pPr marL="664449" lvl="1"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Primary communicator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COVER OFFICER:</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Focuses on protecting safety of officers and bystanders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ADDITIONAL OFFICERS:</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Minimize distractions</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Also provides cover</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Provide less-lethal options</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Establish perimeters</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Manage and contain scene</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Responsible for internal communications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SUPERVISOR/SENIOR OFFICER:</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Works to slow down the incident</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Manages overall response</a:t>
            </a:r>
          </a:p>
          <a:p>
            <a:endParaRPr lang="en-US" dirty="0"/>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40</a:t>
            </a:fld>
            <a:endParaRPr lang="en-US" dirty="0"/>
          </a:p>
        </p:txBody>
      </p:sp>
    </p:spTree>
    <p:extLst>
      <p:ext uri="{BB962C8B-B14F-4D97-AF65-F5344CB8AC3E}">
        <p14:creationId xmlns:p14="http://schemas.microsoft.com/office/powerpoint/2010/main" val="2446885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00150"/>
            <a:ext cx="3933825" cy="2951163"/>
          </a:xfrm>
        </p:spPr>
      </p:sp>
      <p:sp>
        <p:nvSpPr>
          <p:cNvPr id="3" name="Notes Placeholder 2"/>
          <p:cNvSpPr>
            <a:spLocks noGrp="1"/>
          </p:cNvSpPr>
          <p:nvPr>
            <p:ph type="body" idx="1"/>
          </p:nvPr>
        </p:nvSpPr>
        <p:spPr>
          <a:xfrm>
            <a:off x="731520" y="4307206"/>
            <a:ext cx="5852160" cy="4812268"/>
          </a:xfrm>
        </p:spPr>
        <p:txBody>
          <a:bodyPr/>
          <a:lstStyle/>
          <a:p>
            <a:r>
              <a:rPr lang="en-US" sz="1500" b="1" dirty="0">
                <a:latin typeface="Arial" panose="020B0604020202020204" pitchFamily="34" charset="0"/>
                <a:cs typeface="Arial" panose="020B0604020202020204" pitchFamily="34" charset="0"/>
              </a:rPr>
              <a:t>Teaching points: </a:t>
            </a:r>
          </a:p>
          <a:p>
            <a:r>
              <a:rPr lang="en-US" sz="1500" dirty="0">
                <a:latin typeface="Arial" panose="020B0604020202020204" pitchFamily="34" charset="0"/>
                <a:cs typeface="Arial" panose="020B0604020202020204" pitchFamily="34" charset="0"/>
              </a:rPr>
              <a:t>Nearly every encounter between a police officer and a member of the public starts and ends with words.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Remember that </a:t>
            </a:r>
            <a:r>
              <a:rPr lang="en-US" sz="1500" b="1" dirty="0">
                <a:latin typeface="Arial" panose="020B0604020202020204" pitchFamily="34" charset="0"/>
                <a:cs typeface="Arial" panose="020B0604020202020204" pitchFamily="34" charset="0"/>
              </a:rPr>
              <a:t>you are the person in control</a:t>
            </a:r>
            <a:r>
              <a:rPr lang="en-US" sz="1500" dirty="0">
                <a:latin typeface="Arial" panose="020B0604020202020204" pitchFamily="34" charset="0"/>
                <a:cs typeface="Arial" panose="020B0604020202020204" pitchFamily="34" charset="0"/>
              </a:rPr>
              <a:t>, so exercise that control, with your words, actions, and attitude, in order to take the situation to the resolution you want.</a:t>
            </a:r>
          </a:p>
          <a:p>
            <a:endParaRPr lang="en-US" sz="1500" dirty="0">
              <a:latin typeface="Arial" panose="020B0604020202020204" pitchFamily="34" charset="0"/>
              <a:cs typeface="Arial" panose="020B0604020202020204" pitchFamily="34" charset="0"/>
            </a:endParaRPr>
          </a:p>
          <a:p>
            <a:pPr marL="181213" indent="-181213" defTabSz="966470">
              <a:buFont typeface="Arial" panose="020B0604020202020204" pitchFamily="34" charset="0"/>
              <a:buChar char="•"/>
              <a:defRPr/>
            </a:pPr>
            <a:r>
              <a:rPr lang="en-US" sz="1500" dirty="0">
                <a:latin typeface="Arial" panose="020B0604020202020204" pitchFamily="34" charset="0"/>
                <a:cs typeface="Arial" panose="020B0604020202020204" pitchFamily="34" charset="0"/>
              </a:rPr>
              <a:t>Interpersonal skills – important to gain control of a situation.  </a:t>
            </a:r>
          </a:p>
          <a:p>
            <a:pPr marL="181213" indent="-181213" defTabSz="966470">
              <a:buFont typeface="Arial" panose="020B0604020202020204" pitchFamily="34" charset="0"/>
              <a:buChar char="•"/>
              <a:defRPr/>
            </a:pPr>
            <a:r>
              <a:rPr lang="en-US" sz="1500" dirty="0">
                <a:latin typeface="Arial" panose="020B0604020202020204" pitchFamily="34" charset="0"/>
                <a:cs typeface="Arial" panose="020B0604020202020204" pitchFamily="34" charset="0"/>
              </a:rPr>
              <a:t>Fair, cool headed officer behavior can significantly reduce danger and de-escalate a situation</a:t>
            </a:r>
          </a:p>
          <a:p>
            <a:pPr marL="181213" indent="-181213" defTabSz="966470">
              <a:buFont typeface="Arial" panose="020B0604020202020204" pitchFamily="34" charset="0"/>
              <a:buChar char="•"/>
              <a:defRPr/>
            </a:pPr>
            <a:r>
              <a:rPr lang="en-US" sz="1500" dirty="0">
                <a:latin typeface="Arial" panose="020B0604020202020204" pitchFamily="34" charset="0"/>
                <a:cs typeface="Arial" panose="020B0604020202020204" pitchFamily="34" charset="0"/>
              </a:rPr>
              <a:t>An arrogant, insensitive officer can escalate a situation.  </a:t>
            </a:r>
          </a:p>
          <a:p>
            <a:pPr marL="181213" indent="-181213" defTabSz="966470">
              <a:buFont typeface="Arial" panose="020B0604020202020204" pitchFamily="34" charset="0"/>
              <a:buChar char="•"/>
              <a:defRPr/>
            </a:pPr>
            <a:r>
              <a:rPr lang="en-US" sz="1500" dirty="0">
                <a:latin typeface="Arial" panose="020B0604020202020204" pitchFamily="34" charset="0"/>
                <a:cs typeface="Arial" panose="020B0604020202020204" pitchFamily="34" charset="0"/>
              </a:rPr>
              <a:t>The more the subject talks to you,</a:t>
            </a:r>
          </a:p>
          <a:p>
            <a:pPr marL="664449" lvl="1" indent="-181213" defTabSz="966470">
              <a:buFont typeface="Arial" panose="020B0604020202020204" pitchFamily="34" charset="0"/>
              <a:buChar char="•"/>
              <a:defRPr/>
            </a:pPr>
            <a:r>
              <a:rPr lang="en-US" sz="1500" dirty="0">
                <a:latin typeface="Arial" panose="020B0604020202020204" pitchFamily="34" charset="0"/>
                <a:cs typeface="Arial" panose="020B0604020202020204" pitchFamily="34" charset="0"/>
              </a:rPr>
              <a:t>the more you may learn, </a:t>
            </a:r>
          </a:p>
          <a:p>
            <a:pPr marL="664449" lvl="1"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the more likely you will understand and be able to empathize.</a:t>
            </a: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The longer you can keep the person talking -the more time you have</a:t>
            </a:r>
          </a:p>
          <a:p>
            <a:pPr marL="664449" lvl="1"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To bring additional resources to the scene</a:t>
            </a:r>
          </a:p>
          <a:p>
            <a:pPr marL="664449" lvl="1"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to plan/prepare</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41</a:t>
            </a:fld>
            <a:endParaRPr lang="en-US"/>
          </a:p>
        </p:txBody>
      </p:sp>
    </p:spTree>
    <p:extLst>
      <p:ext uri="{BB962C8B-B14F-4D97-AF65-F5344CB8AC3E}">
        <p14:creationId xmlns:p14="http://schemas.microsoft.com/office/powerpoint/2010/main" val="151020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509382-1005-4F31-916E-9EE926A848C9}" type="slidenum">
              <a:rPr lang="en-US" smtClean="0"/>
              <a:t>42</a:t>
            </a:fld>
            <a:endParaRPr lang="en-US"/>
          </a:p>
        </p:txBody>
      </p:sp>
    </p:spTree>
    <p:extLst>
      <p:ext uri="{BB962C8B-B14F-4D97-AF65-F5344CB8AC3E}">
        <p14:creationId xmlns:p14="http://schemas.microsoft.com/office/powerpoint/2010/main" val="1154711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Instructor Notes</a:t>
            </a:r>
            <a:r>
              <a:rPr lang="en-US" sz="1500" dirty="0">
                <a:latin typeface="Arial" panose="020B0604020202020204" pitchFamily="34" charset="0"/>
                <a:cs typeface="Arial" panose="020B0604020202020204" pitchFamily="34" charset="0"/>
              </a:rPr>
              <a:t>:</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Instructors should review the rules prior to training.</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Emphasize:</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NO WEAPONS – recheck after breaks.</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Prior injuries &amp; injuries during class - MUST be reported.</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Can use a flip chart with written rules in gym.</a:t>
            </a:r>
          </a:p>
          <a:p>
            <a:endParaRPr lang="en-US" dirty="0"/>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43</a:t>
            </a:fld>
            <a:endParaRPr lang="en-US"/>
          </a:p>
        </p:txBody>
      </p:sp>
    </p:spTree>
    <p:extLst>
      <p:ext uri="{BB962C8B-B14F-4D97-AF65-F5344CB8AC3E}">
        <p14:creationId xmlns:p14="http://schemas.microsoft.com/office/powerpoint/2010/main" val="1297494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Notes</a:t>
            </a:r>
            <a:r>
              <a:rPr lang="en-US" sz="1500" dirty="0">
                <a:latin typeface="Arial" panose="020B0604020202020204" pitchFamily="34" charset="0"/>
                <a:cs typeface="Arial" panose="020B0604020202020204" pitchFamily="34" charset="0"/>
              </a:rPr>
              <a:t>:  RULES FOR PRACTICAL CLASS</a:t>
            </a:r>
          </a:p>
          <a:p>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b="1" dirty="0">
                <a:latin typeface="Arial" panose="020B0604020202020204" pitchFamily="34" charset="0"/>
                <a:cs typeface="Arial" panose="020B0604020202020204" pitchFamily="34" charset="0"/>
              </a:rPr>
              <a:t>NO LIVE FIREARMS, CHEMICAL AGENTS, KNIVES, OR ANY OTHER WEAPONS ARE ALLOWED</a:t>
            </a:r>
            <a:r>
              <a:rPr lang="en-US" sz="1500" dirty="0">
                <a:latin typeface="Arial" panose="020B0604020202020204" pitchFamily="34" charset="0"/>
                <a:cs typeface="Arial" panose="020B0604020202020204" pitchFamily="34" charset="0"/>
              </a:rPr>
              <a:t>.</a:t>
            </a:r>
          </a:p>
          <a:p>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a:latin typeface="Arial" panose="020B0604020202020204" pitchFamily="34" charset="0"/>
                <a:cs typeface="Arial" panose="020B0604020202020204" pitchFamily="34" charset="0"/>
              </a:rPr>
              <a:t>Instructors/ Students will participate in a check for weapons prior to start of physical practice.</a:t>
            </a:r>
          </a:p>
          <a:p>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a:latin typeface="Arial" panose="020B0604020202020204" pitchFamily="34" charset="0"/>
                <a:cs typeface="Arial" panose="020B0604020202020204" pitchFamily="34" charset="0"/>
              </a:rPr>
              <a:t>DISRUPTIVE BEHAVIOR WILL NOT BE TOLERATED – Lead Instructors are required by MPOETC to dismiss students accordingly.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44</a:t>
            </a:fld>
            <a:endParaRPr lang="en-US"/>
          </a:p>
        </p:txBody>
      </p:sp>
    </p:spTree>
    <p:extLst>
      <p:ext uri="{BB962C8B-B14F-4D97-AF65-F5344CB8AC3E}">
        <p14:creationId xmlns:p14="http://schemas.microsoft.com/office/powerpoint/2010/main" val="3758065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Points</a:t>
            </a:r>
            <a:r>
              <a:rPr lang="en-US" sz="1500" dirty="0">
                <a:latin typeface="Arial" panose="020B0604020202020204" pitchFamily="34" charset="0"/>
                <a:cs typeface="Arial" panose="020B0604020202020204" pitchFamily="34" charset="0"/>
              </a:rPr>
              <a:t>:  RULES FOR PRACTICAL CLASS</a:t>
            </a:r>
          </a:p>
          <a:p>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a:latin typeface="Arial" panose="020B0604020202020204" pitchFamily="34" charset="0"/>
                <a:cs typeface="Arial" panose="020B0604020202020204" pitchFamily="34" charset="0"/>
              </a:rPr>
              <a:t>Per MPOETC rules:  No section of this class can be missed.  If you have a need to miss any portion of the class – please reschedule.</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Prior to training</a:t>
            </a:r>
            <a:r>
              <a:rPr lang="en-US" sz="1500" dirty="0">
                <a:latin typeface="Arial" panose="020B0604020202020204" pitchFamily="34" charset="0"/>
                <a:cs typeface="Arial" panose="020B0604020202020204" pitchFamily="34" charset="0"/>
              </a:rPr>
              <a:t>:</a:t>
            </a:r>
          </a:p>
          <a:p>
            <a:pPr>
              <a:buFont typeface="Wingdings" panose="05000000000000000000" pitchFamily="2" charset="2"/>
              <a:buChar char="v"/>
            </a:pPr>
            <a:r>
              <a:rPr lang="en-US" sz="1500" dirty="0">
                <a:latin typeface="Arial" panose="020B0604020202020204" pitchFamily="34" charset="0"/>
                <a:cs typeface="Arial" panose="020B0604020202020204" pitchFamily="34" charset="0"/>
              </a:rPr>
              <a:t> Remove all jewelry</a:t>
            </a:r>
          </a:p>
          <a:p>
            <a:pPr>
              <a:buFont typeface="Wingdings" panose="05000000000000000000" pitchFamily="2" charset="2"/>
              <a:buChar char="v"/>
            </a:pPr>
            <a:r>
              <a:rPr lang="en-US" sz="1500" dirty="0">
                <a:latin typeface="Arial" panose="020B0604020202020204" pitchFamily="34" charset="0"/>
                <a:cs typeface="Arial" panose="020B0604020202020204" pitchFamily="34" charset="0"/>
              </a:rPr>
              <a:t>Trim fingernails</a:t>
            </a:r>
          </a:p>
          <a:p>
            <a:pPr>
              <a:buFont typeface="Wingdings" panose="05000000000000000000" pitchFamily="2" charset="2"/>
              <a:buChar char="v"/>
            </a:pPr>
            <a:r>
              <a:rPr lang="en-US" sz="1500" dirty="0">
                <a:latin typeface="Arial" panose="020B0604020202020204" pitchFamily="34" charset="0"/>
                <a:cs typeface="Arial" panose="020B0604020202020204" pitchFamily="34" charset="0"/>
              </a:rPr>
              <a:t>Shower – no cologne or perfumes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45</a:t>
            </a:fld>
            <a:endParaRPr lang="en-US"/>
          </a:p>
        </p:txBody>
      </p:sp>
    </p:spTree>
    <p:extLst>
      <p:ext uri="{BB962C8B-B14F-4D97-AF65-F5344CB8AC3E}">
        <p14:creationId xmlns:p14="http://schemas.microsoft.com/office/powerpoint/2010/main" val="1342200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Points</a:t>
            </a:r>
            <a:r>
              <a:rPr lang="en-US" sz="1500" dirty="0">
                <a:latin typeface="Arial" panose="020B0604020202020204" pitchFamily="34" charset="0"/>
                <a:cs typeface="Arial" panose="020B0604020202020204" pitchFamily="34" charset="0"/>
              </a:rPr>
              <a:t>:  RULES FOR PRACTICAL CLASS</a:t>
            </a:r>
          </a:p>
          <a:p>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b="1" dirty="0">
                <a:latin typeface="Arial" panose="020B0604020202020204" pitchFamily="34" charset="0"/>
                <a:cs typeface="Arial" panose="020B0604020202020204" pitchFamily="34" charset="0"/>
              </a:rPr>
              <a:t>Instructors</a:t>
            </a:r>
            <a:r>
              <a:rPr lang="en-US" sz="1500" dirty="0">
                <a:latin typeface="Arial" panose="020B0604020202020204" pitchFamily="34" charset="0"/>
                <a:cs typeface="Arial" panose="020B0604020202020204" pitchFamily="34" charset="0"/>
              </a:rPr>
              <a:t>: create a safe training environment and maintain discipline</a:t>
            </a:r>
          </a:p>
          <a:p>
            <a:pPr>
              <a:buFont typeface="Wingdings" panose="05000000000000000000" pitchFamily="2" charset="2"/>
              <a:buChar char="v"/>
            </a:pPr>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b="1" dirty="0">
                <a:latin typeface="Arial" panose="020B0604020202020204" pitchFamily="34" charset="0"/>
                <a:cs typeface="Arial" panose="020B0604020202020204" pitchFamily="34" charset="0"/>
              </a:rPr>
              <a:t>Students</a:t>
            </a:r>
            <a:r>
              <a:rPr lang="en-US" sz="1500" dirty="0">
                <a:latin typeface="Arial" panose="020B0604020202020204" pitchFamily="34" charset="0"/>
                <a:cs typeface="Arial" panose="020B0604020202020204" pitchFamily="34" charset="0"/>
              </a:rPr>
              <a:t>:  follow instructions &amp; train in a </a:t>
            </a:r>
            <a:r>
              <a:rPr lang="en-US" sz="1500">
                <a:latin typeface="Arial" panose="020B0604020202020204" pitchFamily="34" charset="0"/>
                <a:cs typeface="Arial" panose="020B0604020202020204" pitchFamily="34" charset="0"/>
              </a:rPr>
              <a:t>safe professional </a:t>
            </a:r>
            <a:r>
              <a:rPr lang="en-US" sz="1500" dirty="0">
                <a:latin typeface="Arial" panose="020B0604020202020204" pitchFamily="34" charset="0"/>
                <a:cs typeface="Arial" panose="020B0604020202020204" pitchFamily="34" charset="0"/>
              </a:rPr>
              <a:t>manner</a:t>
            </a:r>
          </a:p>
          <a:p>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b="1" dirty="0">
                <a:latin typeface="Arial" panose="020B0604020202020204" pitchFamily="34" charset="0"/>
                <a:cs typeface="Arial" panose="020B0604020202020204" pitchFamily="34" charset="0"/>
              </a:rPr>
              <a:t>Students</a:t>
            </a:r>
            <a:r>
              <a:rPr lang="en-US" sz="1500" dirty="0">
                <a:latin typeface="Arial" panose="020B0604020202020204" pitchFamily="34" charset="0"/>
                <a:cs typeface="Arial" panose="020B0604020202020204" pitchFamily="34" charset="0"/>
              </a:rPr>
              <a:t>:  advise of any pre-existing injuries or health conditions to be taken into consideration – the student shall participate to the level of their ability</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46</a:t>
            </a:fld>
            <a:endParaRPr lang="en-US"/>
          </a:p>
        </p:txBody>
      </p:sp>
    </p:spTree>
    <p:extLst>
      <p:ext uri="{BB962C8B-B14F-4D97-AF65-F5344CB8AC3E}">
        <p14:creationId xmlns:p14="http://schemas.microsoft.com/office/powerpoint/2010/main" val="1835837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Points</a:t>
            </a:r>
            <a:r>
              <a:rPr lang="en-US" sz="1500" dirty="0">
                <a:latin typeface="Arial" panose="020B0604020202020204" pitchFamily="34" charset="0"/>
                <a:cs typeface="Arial" panose="020B0604020202020204" pitchFamily="34" charset="0"/>
              </a:rPr>
              <a:t>:  RULES FOR PRACTICAL CLASS</a:t>
            </a:r>
          </a:p>
          <a:p>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b="1" dirty="0">
                <a:latin typeface="Arial" panose="020B0604020202020204" pitchFamily="34" charset="0"/>
                <a:cs typeface="Arial" panose="020B0604020202020204" pitchFamily="34" charset="0"/>
              </a:rPr>
              <a:t>Students</a:t>
            </a:r>
            <a:r>
              <a:rPr lang="en-US" sz="1500" dirty="0">
                <a:latin typeface="Arial" panose="020B0604020202020204" pitchFamily="34" charset="0"/>
                <a:cs typeface="Arial" panose="020B0604020202020204" pitchFamily="34" charset="0"/>
              </a:rPr>
              <a:t>:  Exercise good judgement –</a:t>
            </a:r>
          </a:p>
          <a:p>
            <a:r>
              <a:rPr lang="en-US" sz="1500" dirty="0">
                <a:latin typeface="Arial" panose="020B0604020202020204" pitchFamily="34" charset="0"/>
                <a:cs typeface="Arial" panose="020B0604020202020204" pitchFamily="34" charset="0"/>
              </a:rPr>
              <a:t>No horseplay or aggressive actions which might cause injury to a student or instructor will be tolerated.</a:t>
            </a:r>
          </a:p>
          <a:p>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b="1" dirty="0">
                <a:latin typeface="Arial" panose="020B0604020202020204" pitchFamily="34" charset="0"/>
                <a:cs typeface="Arial" panose="020B0604020202020204" pitchFamily="34" charset="0"/>
              </a:rPr>
              <a:t>Students</a:t>
            </a:r>
            <a:r>
              <a:rPr lang="en-US" sz="1500" dirty="0">
                <a:latin typeface="Arial" panose="020B0604020202020204" pitchFamily="34" charset="0"/>
                <a:cs typeface="Arial" panose="020B0604020202020204" pitchFamily="34" charset="0"/>
              </a:rPr>
              <a:t>:  Position yourself on the training mats properly when practicing techniques to avoid injury.</a:t>
            </a:r>
          </a:p>
          <a:p>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a:latin typeface="Arial" panose="020B0604020202020204" pitchFamily="34" charset="0"/>
                <a:cs typeface="Arial" panose="020B0604020202020204" pitchFamily="34" charset="0"/>
              </a:rPr>
              <a:t>Injuries must be reported to the instructor immediately</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47</a:t>
            </a:fld>
            <a:endParaRPr lang="en-US"/>
          </a:p>
        </p:txBody>
      </p:sp>
    </p:spTree>
    <p:extLst>
      <p:ext uri="{BB962C8B-B14F-4D97-AF65-F5344CB8AC3E}">
        <p14:creationId xmlns:p14="http://schemas.microsoft.com/office/powerpoint/2010/main" val="1273509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Points:</a:t>
            </a:r>
          </a:p>
          <a:p>
            <a:endParaRPr lang="en-US" sz="1500" b="1"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b="1" dirty="0">
                <a:latin typeface="Arial" panose="020B0604020202020204" pitchFamily="34" charset="0"/>
                <a:cs typeface="Arial" panose="020B0604020202020204" pitchFamily="34" charset="0"/>
              </a:rPr>
              <a:t>All students are safety officers</a:t>
            </a:r>
            <a:r>
              <a:rPr lang="en-US" sz="1500" dirty="0">
                <a:latin typeface="Arial" panose="020B0604020202020204" pitchFamily="34" charset="0"/>
                <a:cs typeface="Arial" panose="020B0604020202020204" pitchFamily="34" charset="0"/>
              </a:rPr>
              <a:t>:  Any condition that is unsafe must be reported to the instructor.</a:t>
            </a:r>
          </a:p>
          <a:p>
            <a:pPr>
              <a:buFont typeface="Wingdings" panose="05000000000000000000" pitchFamily="2" charset="2"/>
              <a:buChar char="v"/>
            </a:pPr>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a:latin typeface="Arial" panose="020B0604020202020204" pitchFamily="34" charset="0"/>
                <a:cs typeface="Arial" panose="020B0604020202020204" pitchFamily="34" charset="0"/>
              </a:rPr>
              <a:t>All injuries, no matter how slight, must be reported to the instructor as soon as possible after they occur; but no later than the end of class.  </a:t>
            </a:r>
          </a:p>
          <a:p>
            <a:pPr>
              <a:buFont typeface="Wingdings" panose="05000000000000000000" pitchFamily="2" charset="2"/>
              <a:buChar char="v"/>
            </a:pPr>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a:latin typeface="Arial" panose="020B0604020202020204" pitchFamily="34" charset="0"/>
                <a:cs typeface="Arial" panose="020B0604020202020204" pitchFamily="34" charset="0"/>
              </a:rPr>
              <a:t>Please Respect The Rules.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48</a:t>
            </a:fld>
            <a:endParaRPr lang="en-US"/>
          </a:p>
        </p:txBody>
      </p:sp>
    </p:spTree>
    <p:extLst>
      <p:ext uri="{BB962C8B-B14F-4D97-AF65-F5344CB8AC3E}">
        <p14:creationId xmlns:p14="http://schemas.microsoft.com/office/powerpoint/2010/main" val="3062109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a:t>
            </a:r>
          </a:p>
          <a:p>
            <a:endParaRPr lang="en-US" dirty="0"/>
          </a:p>
          <a:p>
            <a:r>
              <a:rPr lang="en-US" dirty="0"/>
              <a:t>Move to the gym / put mats down.</a:t>
            </a:r>
          </a:p>
        </p:txBody>
      </p:sp>
      <p:sp>
        <p:nvSpPr>
          <p:cNvPr id="4" name="Slide Number Placeholder 3"/>
          <p:cNvSpPr>
            <a:spLocks noGrp="1"/>
          </p:cNvSpPr>
          <p:nvPr>
            <p:ph type="sldNum" sz="quarter" idx="5"/>
          </p:nvPr>
        </p:nvSpPr>
        <p:spPr/>
        <p:txBody>
          <a:bodyPr/>
          <a:lstStyle/>
          <a:p>
            <a:fld id="{64509382-1005-4F31-916E-9EE926A848C9}" type="slidenum">
              <a:rPr lang="en-US" smtClean="0"/>
              <a:t>49</a:t>
            </a:fld>
            <a:endParaRPr lang="en-US"/>
          </a:p>
        </p:txBody>
      </p:sp>
    </p:spTree>
    <p:extLst>
      <p:ext uri="{BB962C8B-B14F-4D97-AF65-F5344CB8AC3E}">
        <p14:creationId xmlns:p14="http://schemas.microsoft.com/office/powerpoint/2010/main" val="189695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509382-1005-4F31-916E-9EE926A848C9}" type="slidenum">
              <a:rPr lang="en-US" smtClean="0"/>
              <a:t>5</a:t>
            </a:fld>
            <a:endParaRPr lang="en-US"/>
          </a:p>
        </p:txBody>
      </p:sp>
    </p:spTree>
    <p:extLst>
      <p:ext uri="{BB962C8B-B14F-4D97-AF65-F5344CB8AC3E}">
        <p14:creationId xmlns:p14="http://schemas.microsoft.com/office/powerpoint/2010/main" val="1355166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547688"/>
            <a:ext cx="4516437" cy="3386137"/>
          </a:xfrm>
        </p:spPr>
      </p:sp>
      <p:sp>
        <p:nvSpPr>
          <p:cNvPr id="3" name="Notes Placeholder 2"/>
          <p:cNvSpPr>
            <a:spLocks noGrp="1"/>
          </p:cNvSpPr>
          <p:nvPr>
            <p:ph type="body" idx="1"/>
          </p:nvPr>
        </p:nvSpPr>
        <p:spPr>
          <a:xfrm>
            <a:off x="731520" y="4388882"/>
            <a:ext cx="5852160" cy="3600450"/>
          </a:xfrm>
        </p:spPr>
        <p:txBody>
          <a:bodyPr/>
          <a:lstStyle/>
          <a:p>
            <a:pPr lvl="0"/>
            <a:r>
              <a:rPr lang="en-US" sz="1500" b="1" dirty="0">
                <a:latin typeface="Arial" panose="020B0604020202020204" pitchFamily="34" charset="0"/>
                <a:cs typeface="Arial" panose="020B0604020202020204" pitchFamily="34" charset="0"/>
              </a:rPr>
              <a:t>Instructor Notes:</a:t>
            </a:r>
          </a:p>
          <a:p>
            <a:pPr lvl="0"/>
            <a:endParaRPr lang="en-US" sz="1500" b="1" dirty="0">
              <a:latin typeface="Arial" panose="020B0604020202020204" pitchFamily="34" charset="0"/>
              <a:cs typeface="Arial" panose="020B0604020202020204" pitchFamily="34" charset="0"/>
            </a:endParaRPr>
          </a:p>
          <a:p>
            <a:pPr lvl="0"/>
            <a:r>
              <a:rPr lang="en-US" sz="1500" dirty="0">
                <a:latin typeface="Arial" panose="020B0604020202020204" pitchFamily="34" charset="0"/>
                <a:cs typeface="Arial" panose="020B0604020202020204" pitchFamily="34" charset="0"/>
              </a:rPr>
              <a:t>For full instructions on technique – refer to Instructor Guide.</a:t>
            </a:r>
          </a:p>
        </p:txBody>
      </p:sp>
      <p:sp>
        <p:nvSpPr>
          <p:cNvPr id="4" name="Slide Number Placeholder 3"/>
          <p:cNvSpPr>
            <a:spLocks noGrp="1"/>
          </p:cNvSpPr>
          <p:nvPr>
            <p:ph type="sldNum" sz="quarter" idx="5"/>
          </p:nvPr>
        </p:nvSpPr>
        <p:spPr/>
        <p:txBody>
          <a:bodyPr/>
          <a:lstStyle/>
          <a:p>
            <a:fld id="{64509382-1005-4F31-916E-9EE926A848C9}" type="slidenum">
              <a:rPr lang="en-US" smtClean="0"/>
              <a:t>50</a:t>
            </a:fld>
            <a:endParaRPr lang="en-US"/>
          </a:p>
        </p:txBody>
      </p:sp>
    </p:spTree>
    <p:extLst>
      <p:ext uri="{BB962C8B-B14F-4D97-AF65-F5344CB8AC3E}">
        <p14:creationId xmlns:p14="http://schemas.microsoft.com/office/powerpoint/2010/main" val="1093677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860425"/>
            <a:ext cx="5114925" cy="3835400"/>
          </a:xfrm>
        </p:spPr>
      </p:sp>
      <p:sp>
        <p:nvSpPr>
          <p:cNvPr id="3" name="Notes Placeholder 2"/>
          <p:cNvSpPr>
            <a:spLocks noGrp="1"/>
          </p:cNvSpPr>
          <p:nvPr>
            <p:ph type="body" idx="1"/>
          </p:nvPr>
        </p:nvSpPr>
        <p:spPr>
          <a:xfrm>
            <a:off x="731520" y="5147310"/>
            <a:ext cx="5852160" cy="3333750"/>
          </a:xfrm>
        </p:spPr>
        <p:txBody>
          <a:bodyPr/>
          <a:lstStyle/>
          <a:p>
            <a:pPr lvl="0"/>
            <a:r>
              <a:rPr lang="en-US" sz="1500" b="1" dirty="0">
                <a:latin typeface="Arial" panose="020B0604020202020204" pitchFamily="34" charset="0"/>
                <a:cs typeface="Arial" panose="020B0604020202020204" pitchFamily="34" charset="0"/>
              </a:rPr>
              <a:t>Instructor Notes:</a:t>
            </a:r>
          </a:p>
          <a:p>
            <a:pPr lvl="0"/>
            <a:endParaRPr lang="en-US" sz="1500" b="1" dirty="0">
              <a:latin typeface="Arial" panose="020B0604020202020204" pitchFamily="34" charset="0"/>
              <a:cs typeface="Arial" panose="020B0604020202020204" pitchFamily="34" charset="0"/>
            </a:endParaRPr>
          </a:p>
          <a:p>
            <a:pPr lvl="0"/>
            <a:r>
              <a:rPr lang="en-US" sz="1500" dirty="0">
                <a:latin typeface="Arial" panose="020B0604020202020204" pitchFamily="34" charset="0"/>
                <a:cs typeface="Arial" panose="020B0604020202020204" pitchFamily="34" charset="0"/>
              </a:rPr>
              <a:t>For full instructions on technique – refer to Instructor Guide.</a:t>
            </a:r>
          </a:p>
          <a:p>
            <a:pPr lvl="0"/>
            <a:endParaRPr lang="en-US" sz="1500" dirty="0"/>
          </a:p>
        </p:txBody>
      </p:sp>
      <p:sp>
        <p:nvSpPr>
          <p:cNvPr id="4" name="Slide Number Placeholder 3"/>
          <p:cNvSpPr>
            <a:spLocks noGrp="1"/>
          </p:cNvSpPr>
          <p:nvPr>
            <p:ph type="sldNum" sz="quarter" idx="5"/>
          </p:nvPr>
        </p:nvSpPr>
        <p:spPr/>
        <p:txBody>
          <a:bodyPr/>
          <a:lstStyle/>
          <a:p>
            <a:fld id="{64509382-1005-4F31-916E-9EE926A848C9}" type="slidenum">
              <a:rPr lang="en-US" smtClean="0"/>
              <a:t>51</a:t>
            </a:fld>
            <a:endParaRPr lang="en-US"/>
          </a:p>
        </p:txBody>
      </p:sp>
    </p:spTree>
    <p:extLst>
      <p:ext uri="{BB962C8B-B14F-4D97-AF65-F5344CB8AC3E}">
        <p14:creationId xmlns:p14="http://schemas.microsoft.com/office/powerpoint/2010/main" val="15258821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541338"/>
            <a:ext cx="4916488" cy="3686175"/>
          </a:xfrm>
        </p:spPr>
      </p:sp>
      <p:sp>
        <p:nvSpPr>
          <p:cNvPr id="3" name="Notes Placeholder 2"/>
          <p:cNvSpPr>
            <a:spLocks noGrp="1"/>
          </p:cNvSpPr>
          <p:nvPr>
            <p:ph type="body" idx="1"/>
          </p:nvPr>
        </p:nvSpPr>
        <p:spPr>
          <a:xfrm>
            <a:off x="731520" y="4800600"/>
            <a:ext cx="5852160" cy="3685460"/>
          </a:xfrm>
        </p:spPr>
        <p:txBody>
          <a:bodyPr/>
          <a:lstStyle/>
          <a:p>
            <a:pPr lvl="0"/>
            <a:r>
              <a:rPr lang="en-US" sz="1500" b="1" dirty="0">
                <a:latin typeface="Arial" panose="020B0604020202020204" pitchFamily="34" charset="0"/>
                <a:cs typeface="Arial" panose="020B0604020202020204" pitchFamily="34" charset="0"/>
              </a:rPr>
              <a:t>Instructor Notes:</a:t>
            </a:r>
          </a:p>
          <a:p>
            <a:pPr lvl="0"/>
            <a:endParaRPr lang="en-US" sz="1500" b="1" dirty="0">
              <a:latin typeface="Arial" panose="020B0604020202020204" pitchFamily="34" charset="0"/>
              <a:cs typeface="Arial" panose="020B0604020202020204" pitchFamily="34" charset="0"/>
            </a:endParaRPr>
          </a:p>
          <a:p>
            <a:pPr lvl="0"/>
            <a:r>
              <a:rPr lang="en-US" sz="1500" dirty="0">
                <a:latin typeface="Arial" panose="020B0604020202020204" pitchFamily="34" charset="0"/>
                <a:cs typeface="Arial" panose="020B0604020202020204" pitchFamily="34" charset="0"/>
              </a:rPr>
              <a:t>For full instructions on technique – refer to Instructor Guide.</a:t>
            </a:r>
          </a:p>
          <a:p>
            <a:pPr lvl="0"/>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52</a:t>
            </a:fld>
            <a:endParaRPr lang="en-US"/>
          </a:p>
        </p:txBody>
      </p:sp>
    </p:spTree>
    <p:extLst>
      <p:ext uri="{BB962C8B-B14F-4D97-AF65-F5344CB8AC3E}">
        <p14:creationId xmlns:p14="http://schemas.microsoft.com/office/powerpoint/2010/main" val="28948110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2863" y="600075"/>
            <a:ext cx="4800600" cy="3600450"/>
          </a:xfrm>
        </p:spPr>
      </p:sp>
      <p:sp>
        <p:nvSpPr>
          <p:cNvPr id="3" name="Notes Placeholder 2"/>
          <p:cNvSpPr>
            <a:spLocks noGrp="1"/>
          </p:cNvSpPr>
          <p:nvPr>
            <p:ph type="body" idx="1"/>
          </p:nvPr>
        </p:nvSpPr>
        <p:spPr>
          <a:xfrm>
            <a:off x="731520" y="4667251"/>
            <a:ext cx="5852160" cy="3747135"/>
          </a:xfrm>
        </p:spPr>
        <p:txBody>
          <a:bodyPr/>
          <a:lstStyle/>
          <a:p>
            <a:pPr lvl="0"/>
            <a:r>
              <a:rPr lang="en-US" sz="1500" b="1" dirty="0">
                <a:latin typeface="Arial" panose="020B0604020202020204" pitchFamily="34" charset="0"/>
                <a:cs typeface="Arial" panose="020B0604020202020204" pitchFamily="34" charset="0"/>
              </a:rPr>
              <a:t>Instructor Notes:</a:t>
            </a:r>
          </a:p>
          <a:p>
            <a:pPr lvl="0"/>
            <a:endParaRPr lang="en-US" sz="1500" b="1" dirty="0">
              <a:latin typeface="Arial" panose="020B0604020202020204" pitchFamily="34" charset="0"/>
              <a:cs typeface="Arial" panose="020B0604020202020204" pitchFamily="34" charset="0"/>
            </a:endParaRPr>
          </a:p>
          <a:p>
            <a:pPr lvl="0"/>
            <a:r>
              <a:rPr lang="en-US" sz="1500" dirty="0">
                <a:latin typeface="Arial" panose="020B0604020202020204" pitchFamily="34" charset="0"/>
                <a:cs typeface="Arial" panose="020B0604020202020204" pitchFamily="34" charset="0"/>
              </a:rPr>
              <a:t>For full instructions on technique – refer to Instructor Guide.</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53</a:t>
            </a:fld>
            <a:endParaRPr lang="en-US"/>
          </a:p>
        </p:txBody>
      </p:sp>
    </p:spTree>
    <p:extLst>
      <p:ext uri="{BB962C8B-B14F-4D97-AF65-F5344CB8AC3E}">
        <p14:creationId xmlns:p14="http://schemas.microsoft.com/office/powerpoint/2010/main" val="5249557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541338"/>
            <a:ext cx="4916488" cy="3686175"/>
          </a:xfrm>
        </p:spPr>
      </p:sp>
      <p:sp>
        <p:nvSpPr>
          <p:cNvPr id="3" name="Notes Placeholder 2"/>
          <p:cNvSpPr>
            <a:spLocks noGrp="1"/>
          </p:cNvSpPr>
          <p:nvPr>
            <p:ph type="body" idx="1"/>
          </p:nvPr>
        </p:nvSpPr>
        <p:spPr>
          <a:xfrm>
            <a:off x="731520" y="4800600"/>
            <a:ext cx="5852160" cy="3685460"/>
          </a:xfrm>
        </p:spPr>
        <p:txBody>
          <a:bodyPr/>
          <a:lstStyle/>
          <a:p>
            <a:pPr lvl="0"/>
            <a:r>
              <a:rPr lang="en-US" sz="1500" b="1" dirty="0">
                <a:latin typeface="Arial" panose="020B0604020202020204" pitchFamily="34" charset="0"/>
                <a:cs typeface="Arial" panose="020B0604020202020204" pitchFamily="34" charset="0"/>
              </a:rPr>
              <a:t>Instructor Notes:</a:t>
            </a:r>
          </a:p>
          <a:p>
            <a:pPr lvl="0"/>
            <a:endParaRPr lang="en-US" sz="1500" b="1" dirty="0">
              <a:latin typeface="Arial" panose="020B0604020202020204" pitchFamily="34" charset="0"/>
              <a:cs typeface="Arial" panose="020B0604020202020204" pitchFamily="34" charset="0"/>
            </a:endParaRPr>
          </a:p>
          <a:p>
            <a:pPr lvl="0"/>
            <a:r>
              <a:rPr lang="en-US" sz="1500" dirty="0">
                <a:latin typeface="Arial" panose="020B0604020202020204" pitchFamily="34" charset="0"/>
                <a:cs typeface="Arial" panose="020B0604020202020204" pitchFamily="34" charset="0"/>
              </a:rPr>
              <a:t>For full instructions on technique – refer to Instructor Guide.</a:t>
            </a:r>
          </a:p>
          <a:p>
            <a:pPr lvl="0"/>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54</a:t>
            </a:fld>
            <a:endParaRPr lang="en-US"/>
          </a:p>
        </p:txBody>
      </p:sp>
    </p:spTree>
    <p:extLst>
      <p:ext uri="{BB962C8B-B14F-4D97-AF65-F5344CB8AC3E}">
        <p14:creationId xmlns:p14="http://schemas.microsoft.com/office/powerpoint/2010/main" val="23758981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471488"/>
            <a:ext cx="5076825" cy="3808412"/>
          </a:xfrm>
        </p:spPr>
      </p:sp>
      <p:sp>
        <p:nvSpPr>
          <p:cNvPr id="3" name="Notes Placeholder 2"/>
          <p:cNvSpPr>
            <a:spLocks noGrp="1"/>
          </p:cNvSpPr>
          <p:nvPr>
            <p:ph type="body" idx="1"/>
          </p:nvPr>
        </p:nvSpPr>
        <p:spPr>
          <a:xfrm>
            <a:off x="731520" y="4587241"/>
            <a:ext cx="5852160" cy="4027170"/>
          </a:xfrm>
        </p:spPr>
        <p:txBody>
          <a:bodyPr/>
          <a:lstStyle/>
          <a:p>
            <a:pPr lvl="0"/>
            <a:r>
              <a:rPr lang="en-US" sz="1500" b="1" dirty="0">
                <a:latin typeface="Arial" panose="020B0604020202020204" pitchFamily="34" charset="0"/>
                <a:cs typeface="Arial" panose="020B0604020202020204" pitchFamily="34" charset="0"/>
              </a:rPr>
              <a:t>Instructor Notes:</a:t>
            </a:r>
          </a:p>
          <a:p>
            <a:pPr lvl="0"/>
            <a:endParaRPr lang="en-US" sz="1500" b="1" dirty="0">
              <a:latin typeface="Arial" panose="020B0604020202020204" pitchFamily="34" charset="0"/>
              <a:cs typeface="Arial" panose="020B0604020202020204" pitchFamily="34" charset="0"/>
            </a:endParaRPr>
          </a:p>
          <a:p>
            <a:pPr lvl="0"/>
            <a:r>
              <a:rPr lang="en-US" sz="1500" dirty="0">
                <a:latin typeface="Arial" panose="020B0604020202020204" pitchFamily="34" charset="0"/>
                <a:cs typeface="Arial" panose="020B0604020202020204" pitchFamily="34" charset="0"/>
              </a:rPr>
              <a:t>For full instructions on technique – refer to Instructor Guide.</a:t>
            </a:r>
          </a:p>
          <a:p>
            <a:pPr lvl="0"/>
            <a:endParaRPr lang="en-US" sz="1500" dirty="0"/>
          </a:p>
          <a:p>
            <a:pPr lvl="0"/>
            <a:endParaRPr lang="en-US" sz="1500" dirty="0"/>
          </a:p>
        </p:txBody>
      </p:sp>
      <p:sp>
        <p:nvSpPr>
          <p:cNvPr id="4" name="Slide Number Placeholder 3"/>
          <p:cNvSpPr>
            <a:spLocks noGrp="1"/>
          </p:cNvSpPr>
          <p:nvPr>
            <p:ph type="sldNum" sz="quarter" idx="5"/>
          </p:nvPr>
        </p:nvSpPr>
        <p:spPr/>
        <p:txBody>
          <a:bodyPr/>
          <a:lstStyle/>
          <a:p>
            <a:fld id="{64509382-1005-4F31-916E-9EE926A848C9}" type="slidenum">
              <a:rPr lang="en-US" smtClean="0"/>
              <a:t>55</a:t>
            </a:fld>
            <a:endParaRPr lang="en-US"/>
          </a:p>
        </p:txBody>
      </p:sp>
    </p:spTree>
    <p:extLst>
      <p:ext uri="{BB962C8B-B14F-4D97-AF65-F5344CB8AC3E}">
        <p14:creationId xmlns:p14="http://schemas.microsoft.com/office/powerpoint/2010/main" val="2574930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412750"/>
            <a:ext cx="5233987" cy="3925888"/>
          </a:xfrm>
        </p:spPr>
      </p:sp>
      <p:sp>
        <p:nvSpPr>
          <p:cNvPr id="3" name="Notes Placeholder 2"/>
          <p:cNvSpPr>
            <a:spLocks noGrp="1"/>
          </p:cNvSpPr>
          <p:nvPr>
            <p:ph type="body" idx="1"/>
          </p:nvPr>
        </p:nvSpPr>
        <p:spPr>
          <a:xfrm>
            <a:off x="731520" y="4800600"/>
            <a:ext cx="5852160" cy="4173855"/>
          </a:xfrm>
        </p:spPr>
        <p:txBody>
          <a:bodyPr/>
          <a:lstStyle/>
          <a:p>
            <a:pPr lvl="0"/>
            <a:r>
              <a:rPr lang="en-US" sz="1500" b="1" dirty="0">
                <a:latin typeface="Arial" panose="020B0604020202020204" pitchFamily="34" charset="0"/>
                <a:cs typeface="Arial" panose="020B0604020202020204" pitchFamily="34" charset="0"/>
              </a:rPr>
              <a:t>Instructor Notes:</a:t>
            </a:r>
          </a:p>
          <a:p>
            <a:pPr lvl="0"/>
            <a:endParaRPr lang="en-US" sz="1500" b="1" dirty="0">
              <a:latin typeface="Arial" panose="020B0604020202020204" pitchFamily="34" charset="0"/>
              <a:cs typeface="Arial" panose="020B0604020202020204" pitchFamily="34" charset="0"/>
            </a:endParaRPr>
          </a:p>
          <a:p>
            <a:pPr lvl="0"/>
            <a:r>
              <a:rPr lang="en-US" sz="1500" dirty="0">
                <a:latin typeface="Arial" panose="020B0604020202020204" pitchFamily="34" charset="0"/>
                <a:cs typeface="Arial" panose="020B0604020202020204" pitchFamily="34" charset="0"/>
              </a:rPr>
              <a:t>For full instructions on technique – refer to Instructor Guide.</a:t>
            </a:r>
          </a:p>
          <a:p>
            <a:pPr lvl="0"/>
            <a:endParaRPr lang="en-US" sz="1500" dirty="0"/>
          </a:p>
        </p:txBody>
      </p:sp>
      <p:sp>
        <p:nvSpPr>
          <p:cNvPr id="4" name="Slide Number Placeholder 3"/>
          <p:cNvSpPr>
            <a:spLocks noGrp="1"/>
          </p:cNvSpPr>
          <p:nvPr>
            <p:ph type="sldNum" sz="quarter" idx="5"/>
          </p:nvPr>
        </p:nvSpPr>
        <p:spPr/>
        <p:txBody>
          <a:bodyPr/>
          <a:lstStyle/>
          <a:p>
            <a:fld id="{64509382-1005-4F31-916E-9EE926A848C9}" type="slidenum">
              <a:rPr lang="en-US" smtClean="0"/>
              <a:t>56</a:t>
            </a:fld>
            <a:endParaRPr lang="en-US"/>
          </a:p>
        </p:txBody>
      </p:sp>
    </p:spTree>
    <p:extLst>
      <p:ext uri="{BB962C8B-B14F-4D97-AF65-F5344CB8AC3E}">
        <p14:creationId xmlns:p14="http://schemas.microsoft.com/office/powerpoint/2010/main" val="15879499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509382-1005-4F31-916E-9EE926A848C9}" type="slidenum">
              <a:rPr lang="en-US" smtClean="0"/>
              <a:t>57</a:t>
            </a:fld>
            <a:endParaRPr lang="en-US"/>
          </a:p>
        </p:txBody>
      </p:sp>
    </p:spTree>
    <p:extLst>
      <p:ext uri="{BB962C8B-B14F-4D97-AF65-F5344CB8AC3E}">
        <p14:creationId xmlns:p14="http://schemas.microsoft.com/office/powerpoint/2010/main" val="14811524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Points:</a:t>
            </a:r>
          </a:p>
          <a:p>
            <a:endParaRPr lang="en-US" sz="1500" b="1"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According to the U.S. Justice Department, approximately 63 million residents of the United States age 16 or older—more than one-fourth of the population—have at least one contact with the police over the course of a year.</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Police make more than 10 million arrests per year.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 the vast majority of these millions of encounters…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Police use no force of any kind.</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58</a:t>
            </a:fld>
            <a:endParaRPr lang="en-US"/>
          </a:p>
        </p:txBody>
      </p:sp>
    </p:spTree>
    <p:extLst>
      <p:ext uri="{BB962C8B-B14F-4D97-AF65-F5344CB8AC3E}">
        <p14:creationId xmlns:p14="http://schemas.microsoft.com/office/powerpoint/2010/main" val="1216614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Points:</a:t>
            </a:r>
          </a:p>
          <a:p>
            <a:endParaRPr lang="en-US" sz="1500" dirty="0">
              <a:latin typeface="Arial" panose="020B0604020202020204" pitchFamily="34" charset="0"/>
              <a:cs typeface="Arial" panose="020B0604020202020204" pitchFamily="34" charset="0"/>
            </a:endParaRPr>
          </a:p>
          <a:p>
            <a:pPr defTabSz="966470">
              <a:defRPr/>
            </a:pPr>
            <a:r>
              <a:rPr lang="en-US" sz="1500" dirty="0">
                <a:latin typeface="Arial" panose="020B0604020202020204" pitchFamily="34" charset="0"/>
                <a:cs typeface="Arial" panose="020B0604020202020204" pitchFamily="34" charset="0"/>
              </a:rPr>
              <a:t>But in a small fraction of all these encounters, officers have used force in ways that have proved intensely controversial. </a:t>
            </a:r>
          </a:p>
          <a:p>
            <a:pPr defTabSz="966470">
              <a:defRPr/>
            </a:pPr>
            <a:endParaRPr lang="en-US" sz="1500" dirty="0">
              <a:latin typeface="Arial" panose="020B0604020202020204" pitchFamily="34" charset="0"/>
              <a:cs typeface="Arial" panose="020B0604020202020204" pitchFamily="34" charset="0"/>
            </a:endParaRPr>
          </a:p>
          <a:p>
            <a:pPr defTabSz="966470">
              <a:defRPr/>
            </a:pPr>
            <a:r>
              <a:rPr lang="en-US" sz="1500" dirty="0">
                <a:latin typeface="Arial" panose="020B0604020202020204" pitchFamily="34" charset="0"/>
                <a:cs typeface="Arial" panose="020B0604020202020204" pitchFamily="34" charset="0"/>
              </a:rPr>
              <a:t>These cases can have a dramatic impact on police-community relationships. </a:t>
            </a:r>
          </a:p>
          <a:p>
            <a:pPr defTabSz="966470">
              <a:defRPr/>
            </a:pPr>
            <a:endParaRPr lang="en-US" sz="1500" dirty="0">
              <a:latin typeface="Arial" panose="020B0604020202020204" pitchFamily="34" charset="0"/>
              <a:cs typeface="Arial" panose="020B0604020202020204" pitchFamily="34" charset="0"/>
            </a:endParaRPr>
          </a:p>
          <a:p>
            <a:pPr defTabSz="966470">
              <a:defRPr/>
            </a:pPr>
            <a:r>
              <a:rPr lang="en-US" sz="1500" dirty="0">
                <a:latin typeface="Arial" panose="020B0604020202020204" pitchFamily="34" charset="0"/>
                <a:cs typeface="Arial" panose="020B0604020202020204" pitchFamily="34" charset="0"/>
              </a:rPr>
              <a:t>If community members believe that a use of force by an officer was not necessary, it damages the relationships of trust that police have spent decades trying to build. </a:t>
            </a:r>
          </a:p>
          <a:p>
            <a:pPr defTabSz="966470">
              <a:defRPr/>
            </a:pPr>
            <a:endParaRPr lang="en-US" sz="1500" dirty="0">
              <a:latin typeface="Arial" panose="020B0604020202020204" pitchFamily="34" charset="0"/>
              <a:cs typeface="Arial" panose="020B0604020202020204" pitchFamily="34" charset="0"/>
            </a:endParaRPr>
          </a:p>
          <a:p>
            <a:pPr defTabSz="966470">
              <a:defRPr/>
            </a:pPr>
            <a:r>
              <a:rPr lang="en-US" sz="1500" dirty="0">
                <a:latin typeface="Arial" panose="020B0604020202020204" pitchFamily="34" charset="0"/>
                <a:cs typeface="Arial" panose="020B0604020202020204" pitchFamily="34" charset="0"/>
              </a:rPr>
              <a:t>In cases where a use of force is fatal, the stakes could not be higher, not only to the person who dies, but also to his or her family members, and to the entire community.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59</a:t>
            </a:fld>
            <a:endParaRPr lang="en-US"/>
          </a:p>
        </p:txBody>
      </p:sp>
    </p:spTree>
    <p:extLst>
      <p:ext uri="{BB962C8B-B14F-4D97-AF65-F5344CB8AC3E}">
        <p14:creationId xmlns:p14="http://schemas.microsoft.com/office/powerpoint/2010/main" val="390312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Teaching Points:</a:t>
            </a:r>
          </a:p>
          <a:p>
            <a:endParaRPr lang="en-US" b="1" dirty="0"/>
          </a:p>
          <a:p>
            <a:r>
              <a:rPr lang="en-US" sz="1500" dirty="0">
                <a:latin typeface="Arial" panose="020B0604020202020204" pitchFamily="34" charset="0"/>
                <a:cs typeface="Arial" panose="020B0604020202020204" pitchFamily="34" charset="0"/>
              </a:rPr>
              <a:t>“It is not enough for our officers to know the statutory and case law on use of force at the academic level.  They must know and understand it to the point that they can apply it on the street, under the enormous stress, fear, and confusion of mortal danger.”     </a:t>
            </a:r>
          </a:p>
          <a:p>
            <a:r>
              <a:rPr lang="en-US" sz="1500" dirty="0">
                <a:latin typeface="Arial" panose="020B0604020202020204" pitchFamily="34" charset="0"/>
                <a:cs typeface="Arial" panose="020B0604020202020204" pitchFamily="34" charset="0"/>
              </a:rPr>
              <a:t>McKenna  (2021)</a:t>
            </a:r>
          </a:p>
          <a:p>
            <a:endParaRPr lang="en-US" b="1" dirty="0"/>
          </a:p>
        </p:txBody>
      </p:sp>
      <p:sp>
        <p:nvSpPr>
          <p:cNvPr id="4" name="Slide Number Placeholder 3"/>
          <p:cNvSpPr>
            <a:spLocks noGrp="1"/>
          </p:cNvSpPr>
          <p:nvPr>
            <p:ph type="sldNum" sz="quarter" idx="5"/>
          </p:nvPr>
        </p:nvSpPr>
        <p:spPr/>
        <p:txBody>
          <a:bodyPr/>
          <a:lstStyle/>
          <a:p>
            <a:fld id="{64509382-1005-4F31-916E-9EE926A848C9}" type="slidenum">
              <a:rPr lang="en-US" smtClean="0"/>
              <a:t>6</a:t>
            </a:fld>
            <a:endParaRPr lang="en-US"/>
          </a:p>
        </p:txBody>
      </p:sp>
    </p:spTree>
    <p:extLst>
      <p:ext uri="{BB962C8B-B14F-4D97-AF65-F5344CB8AC3E}">
        <p14:creationId xmlns:p14="http://schemas.microsoft.com/office/powerpoint/2010/main" val="22120151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Points:</a:t>
            </a:r>
          </a:p>
          <a:p>
            <a:endParaRPr lang="en-US" sz="1500" b="1"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Furthermore, from police officers’ point of view, using force, particularly lethal force, can be traumatic.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They may face disciplinary action or criminal charges.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And even if a use of lethal force is eventually found to be legally justi­fied, the officer’s life may never be the same.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60</a:t>
            </a:fld>
            <a:endParaRPr lang="en-US"/>
          </a:p>
        </p:txBody>
      </p:sp>
    </p:spTree>
    <p:extLst>
      <p:ext uri="{BB962C8B-B14F-4D97-AF65-F5344CB8AC3E}">
        <p14:creationId xmlns:p14="http://schemas.microsoft.com/office/powerpoint/2010/main" val="3772354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Teaching Points:</a:t>
            </a:r>
          </a:p>
          <a:p>
            <a:endParaRPr lang="en-US" sz="1500" b="1"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Step by step tasks should be trained frequently to be able to execute smoothly, timely and proficiently.</a:t>
            </a:r>
            <a:endParaRPr lang="en-US" sz="1500" b="1" dirty="0">
              <a:latin typeface="Arial" panose="020B0604020202020204" pitchFamily="34" charset="0"/>
              <a:cs typeface="Arial" panose="020B0604020202020204" pitchFamily="34" charset="0"/>
            </a:endParaRPr>
          </a:p>
          <a:p>
            <a:endParaRPr lang="en-US" sz="1500" b="1"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Emphasize good tactics.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Doing so will help ensure that your trainees will be in a good position to respond to danger if attacked.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This will in turn make them more confident in their ability to respond to danger, which reduces stress, clears thinking, and improves decision making.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61</a:t>
            </a:fld>
            <a:endParaRPr lang="en-US"/>
          </a:p>
        </p:txBody>
      </p:sp>
    </p:spTree>
    <p:extLst>
      <p:ext uri="{BB962C8B-B14F-4D97-AF65-F5344CB8AC3E}">
        <p14:creationId xmlns:p14="http://schemas.microsoft.com/office/powerpoint/2010/main" val="38632008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Instructor Notes: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End Class.</a:t>
            </a:r>
          </a:p>
          <a:p>
            <a:endParaRPr lang="en-US" sz="1500" dirty="0">
              <a:latin typeface="Arial" panose="020B0604020202020204" pitchFamily="34" charset="0"/>
              <a:cs typeface="Arial" panose="020B0604020202020204" pitchFamily="34" charset="0"/>
            </a:endParaRPr>
          </a:p>
          <a:p>
            <a:pPr marL="302021" indent="-302021">
              <a:buFont typeface="Wingdings" panose="05000000000000000000" pitchFamily="2" charset="2"/>
              <a:buChar char="v"/>
            </a:pPr>
            <a:r>
              <a:rPr lang="en-US" sz="1500" dirty="0">
                <a:latin typeface="Arial" panose="020B0604020202020204" pitchFamily="34" charset="0"/>
                <a:cs typeface="Arial" panose="020B0604020202020204" pitchFamily="34" charset="0"/>
              </a:rPr>
              <a:t>COMPLETE ROSTER &amp; SURVEY ON BACK!</a:t>
            </a:r>
          </a:p>
          <a:p>
            <a:endParaRPr lang="en-US" sz="1500" dirty="0">
              <a:latin typeface="Arial" panose="020B0604020202020204" pitchFamily="34" charset="0"/>
              <a:cs typeface="Arial" panose="020B0604020202020204" pitchFamily="34" charset="0"/>
            </a:endParaRPr>
          </a:p>
          <a:p>
            <a:pPr marL="302021" indent="-302021">
              <a:buFont typeface="Wingdings" panose="05000000000000000000" pitchFamily="2" charset="2"/>
              <a:buChar char="v"/>
            </a:pPr>
            <a:r>
              <a:rPr lang="en-US" sz="1500" dirty="0">
                <a:latin typeface="Arial" panose="020B0604020202020204" pitchFamily="34" charset="0"/>
                <a:cs typeface="Arial" panose="020B0604020202020204" pitchFamily="34" charset="0"/>
              </a:rPr>
              <a:t>SEND INFORMATION TO SPONSORING ACADEMY.</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Thanks!  </a:t>
            </a:r>
            <a:r>
              <a:rPr lang="en-US" sz="1500" dirty="0">
                <a:latin typeface="Arial" panose="020B0604020202020204" pitchFamily="34" charset="0"/>
                <a:cs typeface="Arial" panose="020B0604020202020204" pitchFamily="34" charset="0"/>
                <a:sym typeface="Wingdings" panose="05000000000000000000" pitchFamily="2" charset="2"/>
              </a:rPr>
              <a:t> </a:t>
            </a:r>
            <a:endParaRPr lang="en-US"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509382-1005-4F31-916E-9EE926A848C9}" type="slidenum">
              <a:rPr lang="en-US" smtClean="0"/>
              <a:t>62</a:t>
            </a:fld>
            <a:endParaRPr lang="en-US"/>
          </a:p>
        </p:txBody>
      </p:sp>
    </p:spTree>
    <p:extLst>
      <p:ext uri="{BB962C8B-B14F-4D97-AF65-F5344CB8AC3E}">
        <p14:creationId xmlns:p14="http://schemas.microsoft.com/office/powerpoint/2010/main" val="305302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Teaching Points</a:t>
            </a:r>
            <a:r>
              <a:rPr lang="en-US" dirty="0">
                <a:latin typeface="Arial" panose="020B0604020202020204" pitchFamily="34" charset="0"/>
                <a:cs typeface="Arial" panose="020B0604020202020204" pitchFamily="34" charset="0"/>
              </a:rPr>
              <a:t>:</a:t>
            </a:r>
          </a:p>
          <a:p>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The officer making an arrest must decide on the spur of the moment what force should be used in effecting the arrest.  </a:t>
            </a:r>
          </a:p>
          <a:p>
            <a:pPr marL="181213" indent="-181213">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Statutory law, civil case law, and department policy provide the officer with guidelines to aid in the decision-making process.</a:t>
            </a:r>
          </a:p>
          <a:p>
            <a:pPr marL="181213" indent="-181213">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Police officers are also subject to civil liability and criminal prosecution, if they use more force than is necessary.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7</a:t>
            </a:fld>
            <a:endParaRPr lang="en-US"/>
          </a:p>
        </p:txBody>
      </p:sp>
    </p:spTree>
    <p:extLst>
      <p:ext uri="{BB962C8B-B14F-4D97-AF65-F5344CB8AC3E}">
        <p14:creationId xmlns:p14="http://schemas.microsoft.com/office/powerpoint/2010/main" val="227497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Teaching Points</a:t>
            </a:r>
            <a:r>
              <a:rPr lang="en-US" dirty="0">
                <a:latin typeface="Arial" panose="020B0604020202020204" pitchFamily="34" charset="0"/>
                <a:cs typeface="Arial" panose="020B0604020202020204" pitchFamily="34" charset="0"/>
              </a:rPr>
              <a:t>:</a:t>
            </a:r>
          </a:p>
          <a:p>
            <a:endParaRPr lang="en-US" dirty="0"/>
          </a:p>
          <a:p>
            <a:r>
              <a:rPr lang="en-US" sz="1500" dirty="0">
                <a:latin typeface="Arial" panose="020B0604020202020204" pitchFamily="34" charset="0"/>
                <a:cs typeface="Arial" panose="020B0604020202020204" pitchFamily="34" charset="0"/>
              </a:rPr>
              <a:t>In order for a law enforcement officer’s use of force to be acceptable it must:</a:t>
            </a:r>
          </a:p>
          <a:p>
            <a:pPr lvl="0"/>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Be within the boundaries of U.S. Constitutional and Statutory law.</a:t>
            </a:r>
          </a:p>
          <a:p>
            <a:pPr lvl="0"/>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Be within the boundaries of PA. Constitutional and Statutory law.</a:t>
            </a:r>
          </a:p>
          <a:p>
            <a:pPr lvl="0"/>
            <a:endParaRPr lang="en-US" sz="1500"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sz="1500" dirty="0">
                <a:latin typeface="Arial" panose="020B0604020202020204" pitchFamily="34" charset="0"/>
                <a:cs typeface="Arial" panose="020B0604020202020204" pitchFamily="34" charset="0"/>
              </a:rPr>
              <a:t>Be within the acceptable limits of department policies, procedures, and training.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8</a:t>
            </a:fld>
            <a:endParaRPr lang="en-US"/>
          </a:p>
        </p:txBody>
      </p:sp>
    </p:spTree>
    <p:extLst>
      <p:ext uri="{BB962C8B-B14F-4D97-AF65-F5344CB8AC3E}">
        <p14:creationId xmlns:p14="http://schemas.microsoft.com/office/powerpoint/2010/main" val="118687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Teaching Points</a:t>
            </a:r>
            <a:r>
              <a:rPr lang="en-US" dirty="0">
                <a:latin typeface="Arial" panose="020B0604020202020204" pitchFamily="34" charset="0"/>
                <a:cs typeface="Arial" panose="020B0604020202020204" pitchFamily="34" charset="0"/>
              </a:rPr>
              <a:t>:</a:t>
            </a:r>
          </a:p>
          <a:p>
            <a:endParaRPr lang="en-US" dirty="0"/>
          </a:p>
          <a:p>
            <a:r>
              <a:rPr lang="en-US" sz="1500" u="sng" dirty="0">
                <a:latin typeface="Arial" panose="020B0604020202020204" pitchFamily="34" charset="0"/>
                <a:cs typeface="Arial" panose="020B0604020202020204" pitchFamily="34" charset="0"/>
              </a:rPr>
              <a:t>JUSTIFIED USE OF FORCE</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Before using force, the officer-</a:t>
            </a: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Must have lawful authority.</a:t>
            </a:r>
          </a:p>
          <a:p>
            <a:pPr lvl="0"/>
            <a:endParaRPr lang="en-US" sz="1500" dirty="0">
              <a:latin typeface="Arial" panose="020B0604020202020204" pitchFamily="34" charset="0"/>
              <a:cs typeface="Arial" panose="020B0604020202020204" pitchFamily="34" charset="0"/>
            </a:endParaRP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Must have a lawful objective for taking action.</a:t>
            </a:r>
          </a:p>
          <a:p>
            <a:pPr lvl="1"/>
            <a:r>
              <a:rPr lang="en-US" sz="1500" dirty="0">
                <a:latin typeface="Arial" panose="020B0604020202020204" pitchFamily="34" charset="0"/>
                <a:cs typeface="Arial" panose="020B0604020202020204" pitchFamily="34" charset="0"/>
              </a:rPr>
              <a:t>For example:  Detention, frisk, arrest, involuntary mental commitment, etc.</a:t>
            </a:r>
          </a:p>
          <a:p>
            <a:pPr lvl="0"/>
            <a:endParaRPr lang="en-US" sz="1500" dirty="0">
              <a:latin typeface="Arial" panose="020B0604020202020204" pitchFamily="34" charset="0"/>
              <a:cs typeface="Arial" panose="020B0604020202020204" pitchFamily="34" charset="0"/>
            </a:endParaRPr>
          </a:p>
          <a:p>
            <a:pPr marL="302021" indent="-302021">
              <a:buFont typeface="Arial" panose="020B0604020202020204" pitchFamily="34" charset="0"/>
              <a:buChar char="•"/>
            </a:pPr>
            <a:r>
              <a:rPr lang="en-US" sz="1500" dirty="0">
                <a:latin typeface="Arial" panose="020B0604020202020204" pitchFamily="34" charset="0"/>
                <a:cs typeface="Arial" panose="020B0604020202020204" pitchFamily="34" charset="0"/>
              </a:rPr>
              <a:t>An officer need not retreat from a known threat.  However, the officer may choose to retreat to de-escalate the situation or to gain tactical advantage.</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9</a:t>
            </a:fld>
            <a:endParaRPr lang="en-US"/>
          </a:p>
        </p:txBody>
      </p:sp>
    </p:spTree>
    <p:extLst>
      <p:ext uri="{BB962C8B-B14F-4D97-AF65-F5344CB8AC3E}">
        <p14:creationId xmlns:p14="http://schemas.microsoft.com/office/powerpoint/2010/main" val="4238037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2549" y="3607726"/>
            <a:ext cx="7772400" cy="1072863"/>
          </a:xfrm>
          <a:prstGeom prst="rect">
            <a:avLst/>
          </a:prstGeom>
        </p:spPr>
        <p:txBody>
          <a:bodyPr anchor="b">
            <a:normAutofit/>
          </a:bodyPr>
          <a:lstStyle>
            <a:lvl1pPr algn="ctr">
              <a:defRPr sz="4800"/>
            </a:lvl1pPr>
          </a:lstStyle>
          <a:p>
            <a:r>
              <a:rPr lang="en-US" dirty="0"/>
              <a:t>22-302</a:t>
            </a:r>
          </a:p>
        </p:txBody>
      </p:sp>
      <p:sp>
        <p:nvSpPr>
          <p:cNvPr id="3" name="Subtitle 2"/>
          <p:cNvSpPr>
            <a:spLocks noGrp="1"/>
          </p:cNvSpPr>
          <p:nvPr>
            <p:ph type="subTitle" idx="1" hasCustomPrompt="1"/>
          </p:nvPr>
        </p:nvSpPr>
        <p:spPr>
          <a:xfrm>
            <a:off x="652549" y="4680589"/>
            <a:ext cx="7772400" cy="1312892"/>
          </a:xfrm>
        </p:spPr>
        <p:txBody>
          <a:bodyPr>
            <a:noAutofit/>
          </a:bodyPr>
          <a:lstStyle>
            <a:lvl1pPr marL="0" indent="0" algn="ctr">
              <a:buNone/>
              <a:defRPr sz="5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Control Tactics</a:t>
            </a:r>
          </a:p>
        </p:txBody>
      </p:sp>
      <p:sp>
        <p:nvSpPr>
          <p:cNvPr id="10" name="Footer Placeholder 4"/>
          <p:cNvSpPr txBox="1">
            <a:spLocks/>
          </p:cNvSpPr>
          <p:nvPr userDrawn="1"/>
        </p:nvSpPr>
        <p:spPr>
          <a:xfrm>
            <a:off x="2857500" y="6304698"/>
            <a:ext cx="3429000"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Copyright © 2021 by the Pennsylvania Municipal  Police Officers’ Education and Training Commission.  All Rights Reserved.</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59" r="1168"/>
          <a:stretch/>
        </p:blipFill>
        <p:spPr>
          <a:xfrm>
            <a:off x="-1" y="0"/>
            <a:ext cx="9144001" cy="3566463"/>
          </a:xfrm>
          <a:prstGeom prst="rect">
            <a:avLst/>
          </a:prstGeom>
        </p:spPr>
      </p:pic>
    </p:spTree>
    <p:extLst>
      <p:ext uri="{BB962C8B-B14F-4D97-AF65-F5344CB8AC3E}">
        <p14:creationId xmlns:p14="http://schemas.microsoft.com/office/powerpoint/2010/main" val="81829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632"/>
          <a:stretch/>
        </p:blipFill>
        <p:spPr>
          <a:xfrm>
            <a:off x="-3" y="-4782"/>
            <a:ext cx="9144003" cy="1573618"/>
          </a:xfrm>
          <a:prstGeom prst="rect">
            <a:avLst/>
          </a:prstGeom>
        </p:spPr>
      </p:pic>
      <p:sp>
        <p:nvSpPr>
          <p:cNvPr id="3" name="Content Placeholder 2"/>
          <p:cNvSpPr>
            <a:spLocks noGrp="1"/>
          </p:cNvSpPr>
          <p:nvPr>
            <p:ph idx="1"/>
          </p:nvPr>
        </p:nvSpPr>
        <p:spPr>
          <a:xfrm>
            <a:off x="628650" y="2036617"/>
            <a:ext cx="7886700" cy="41403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26D2CB40-E50C-4D3C-A796-5519001A4ED7}" type="slidenum">
              <a:rPr lang="en-US" smtClean="0"/>
              <a:t>‹#›</a:t>
            </a:fld>
            <a:endParaRPr lang="en-US"/>
          </a:p>
        </p:txBody>
      </p:sp>
      <p:sp>
        <p:nvSpPr>
          <p:cNvPr id="12" name="Title Placeholder 13"/>
          <p:cNvSpPr txBox="1">
            <a:spLocks/>
          </p:cNvSpPr>
          <p:nvPr userDrawn="1"/>
        </p:nvSpPr>
        <p:spPr>
          <a:xfrm>
            <a:off x="1753222" y="440576"/>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400" baseline="0" dirty="0"/>
              <a:t>22-302 – Control Tactics</a:t>
            </a:r>
            <a:endParaRPr lang="en-US" sz="2400" dirty="0"/>
          </a:p>
        </p:txBody>
      </p:sp>
      <p:sp>
        <p:nvSpPr>
          <p:cNvPr id="7" name="Title 5">
            <a:extLst>
              <a:ext uri="{FF2B5EF4-FFF2-40B4-BE49-F238E27FC236}">
                <a16:creationId xmlns:a16="http://schemas.microsoft.com/office/drawing/2014/main" id="{7939521F-3313-4E9F-91B3-21295D2A9AA0}"/>
              </a:ext>
            </a:extLst>
          </p:cNvPr>
          <p:cNvSpPr>
            <a:spLocks noGrp="1"/>
          </p:cNvSpPr>
          <p:nvPr userDrawn="1"/>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342317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632"/>
          <a:stretch/>
        </p:blipFill>
        <p:spPr>
          <a:xfrm>
            <a:off x="-3" y="-4782"/>
            <a:ext cx="9144003" cy="1573618"/>
          </a:xfrm>
          <a:prstGeom prst="rect">
            <a:avLst/>
          </a:prstGeom>
        </p:spPr>
      </p:pic>
      <p:sp>
        <p:nvSpPr>
          <p:cNvPr id="3" name="Content Placeholder 2"/>
          <p:cNvSpPr>
            <a:spLocks noGrp="1"/>
          </p:cNvSpPr>
          <p:nvPr>
            <p:ph sz="half" idx="1"/>
          </p:nvPr>
        </p:nvSpPr>
        <p:spPr>
          <a:xfrm>
            <a:off x="628650" y="2124893"/>
            <a:ext cx="3886200" cy="4167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29150" y="2124893"/>
            <a:ext cx="3886200" cy="4167848"/>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26D2CB40-E50C-4D3C-A796-5519001A4ED7}" type="slidenum">
              <a:rPr lang="en-US" smtClean="0"/>
              <a:t>‹#›</a:t>
            </a:fld>
            <a:endParaRPr lang="en-US"/>
          </a:p>
        </p:txBody>
      </p:sp>
      <p:sp>
        <p:nvSpPr>
          <p:cNvPr id="8" name="Title Placeholder 13"/>
          <p:cNvSpPr txBox="1">
            <a:spLocks/>
          </p:cNvSpPr>
          <p:nvPr userDrawn="1"/>
        </p:nvSpPr>
        <p:spPr>
          <a:xfrm>
            <a:off x="1753222" y="440576"/>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400" baseline="0" dirty="0"/>
              <a:t>22-302 – Control Tactics</a:t>
            </a:r>
            <a:endParaRPr lang="en-US" sz="2400" dirty="0"/>
          </a:p>
        </p:txBody>
      </p:sp>
      <p:sp>
        <p:nvSpPr>
          <p:cNvPr id="9" name="Title 5">
            <a:extLst>
              <a:ext uri="{FF2B5EF4-FFF2-40B4-BE49-F238E27FC236}">
                <a16:creationId xmlns:a16="http://schemas.microsoft.com/office/drawing/2014/main" id="{17E61B54-F06E-4405-8E9D-D92E311CCB89}"/>
              </a:ext>
            </a:extLst>
          </p:cNvPr>
          <p:cNvSpPr>
            <a:spLocks noGrp="1"/>
          </p:cNvSpPr>
          <p:nvPr userDrawn="1"/>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1687101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50000">
              <a:schemeClr val="bg2">
                <a:tint val="98000"/>
                <a:satMod val="130000"/>
                <a:shade val="90000"/>
                <a:lumMod val="103000"/>
              </a:schemeClr>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2CB40-E50C-4D3C-A796-5519001A4ED7}" type="slidenum">
              <a:rPr lang="en-US" smtClean="0"/>
              <a:t>‹#›</a:t>
            </a:fld>
            <a:endParaRPr lang="en-US"/>
          </a:p>
        </p:txBody>
      </p:sp>
    </p:spTree>
    <p:extLst>
      <p:ext uri="{BB962C8B-B14F-4D97-AF65-F5344CB8AC3E}">
        <p14:creationId xmlns:p14="http://schemas.microsoft.com/office/powerpoint/2010/main" val="494374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hf hdr="0" ftr="0" dt="0"/>
  <p:txStyles>
    <p:title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22-302</a:t>
            </a:r>
          </a:p>
        </p:txBody>
      </p:sp>
      <p:sp>
        <p:nvSpPr>
          <p:cNvPr id="7" name="Subtitle 6"/>
          <p:cNvSpPr>
            <a:spLocks noGrp="1"/>
          </p:cNvSpPr>
          <p:nvPr>
            <p:ph type="subTitle" idx="1"/>
          </p:nvPr>
        </p:nvSpPr>
        <p:spPr/>
        <p:txBody>
          <a:bodyPr/>
          <a:lstStyle/>
          <a:p>
            <a:r>
              <a:rPr lang="en-US" dirty="0"/>
              <a:t>Control Tactics</a:t>
            </a:r>
          </a:p>
        </p:txBody>
      </p:sp>
    </p:spTree>
    <p:extLst>
      <p:ext uri="{BB962C8B-B14F-4D97-AF65-F5344CB8AC3E}">
        <p14:creationId xmlns:p14="http://schemas.microsoft.com/office/powerpoint/2010/main" val="74120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684859"/>
          </a:xfrm>
        </p:spPr>
        <p:txBody>
          <a:bodyPr>
            <a:normAutofit/>
          </a:bodyPr>
          <a:lstStyle/>
          <a:p>
            <a:pPr marL="0" indent="0" algn="ctr">
              <a:buNone/>
            </a:pPr>
            <a:r>
              <a:rPr lang="en-US" sz="3200" b="1" dirty="0">
                <a:solidFill>
                  <a:srgbClr val="002060"/>
                </a:solidFill>
              </a:rPr>
              <a:t>True or False</a:t>
            </a:r>
          </a:p>
          <a:p>
            <a:pPr marL="0" indent="0">
              <a:buNone/>
            </a:pPr>
            <a:r>
              <a:rPr lang="en-US" sz="3200" dirty="0">
                <a:solidFill>
                  <a:srgbClr val="002060"/>
                </a:solidFill>
              </a:rPr>
              <a:t>Three types of encounters police have with citizens are:  </a:t>
            </a:r>
          </a:p>
          <a:p>
            <a:pPr marL="0" indent="0">
              <a:buNone/>
            </a:pPr>
            <a:r>
              <a:rPr lang="en-US" sz="3200" dirty="0">
                <a:solidFill>
                  <a:srgbClr val="002060"/>
                </a:solidFill>
              </a:rPr>
              <a:t>	Mere encounter</a:t>
            </a:r>
          </a:p>
          <a:p>
            <a:pPr marL="0" indent="0">
              <a:buNone/>
            </a:pPr>
            <a:r>
              <a:rPr lang="en-US" dirty="0">
                <a:solidFill>
                  <a:srgbClr val="002060"/>
                </a:solidFill>
              </a:rPr>
              <a:t>	I</a:t>
            </a:r>
            <a:r>
              <a:rPr lang="en-US" sz="3200" dirty="0">
                <a:solidFill>
                  <a:srgbClr val="002060"/>
                </a:solidFill>
              </a:rPr>
              <a:t>nvestigative detention</a:t>
            </a:r>
          </a:p>
          <a:p>
            <a:pPr marL="0" indent="0">
              <a:buNone/>
            </a:pPr>
            <a:r>
              <a:rPr lang="en-US" sz="3200" dirty="0">
                <a:solidFill>
                  <a:srgbClr val="002060"/>
                </a:solidFill>
              </a:rPr>
              <a:t>	Arrest</a:t>
            </a:r>
          </a:p>
          <a:p>
            <a:pPr marL="0" indent="0">
              <a:buNone/>
            </a:pPr>
            <a:endParaRPr lang="en-US" sz="3200" b="1" dirty="0">
              <a:solidFill>
                <a:srgbClr val="002060"/>
              </a:solidFill>
            </a:endParaRPr>
          </a:p>
          <a:p>
            <a:pPr marL="0" indent="0" algn="ctr">
              <a:buNone/>
            </a:pPr>
            <a:endParaRPr lang="en-US" sz="3200" b="1" dirty="0">
              <a:solidFill>
                <a:srgbClr val="002060"/>
              </a:solidFill>
            </a:endParaRPr>
          </a:p>
        </p:txBody>
      </p:sp>
      <p:sp>
        <p:nvSpPr>
          <p:cNvPr id="4" name="Slide Number Placeholder 3"/>
          <p:cNvSpPr>
            <a:spLocks noGrp="1"/>
          </p:cNvSpPr>
          <p:nvPr>
            <p:ph type="sldNum" sz="quarter" idx="12"/>
          </p:nvPr>
        </p:nvSpPr>
        <p:spPr/>
        <p:txBody>
          <a:bodyPr/>
          <a:lstStyle/>
          <a:p>
            <a:fld id="{26D2CB40-E50C-4D3C-A796-5519001A4ED7}" type="slidenum">
              <a:rPr lang="en-US" smtClean="0"/>
              <a:t>10</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628650" y="1334008"/>
            <a:ext cx="7886699"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USE OF FORCE REVIEW</a:t>
            </a:r>
          </a:p>
        </p:txBody>
      </p:sp>
    </p:spTree>
    <p:extLst>
      <p:ext uri="{BB962C8B-B14F-4D97-AF65-F5344CB8AC3E}">
        <p14:creationId xmlns:p14="http://schemas.microsoft.com/office/powerpoint/2010/main" val="154974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lgn="ctr">
              <a:buNone/>
            </a:pPr>
            <a:r>
              <a:rPr lang="en-US" sz="3200" b="1" dirty="0">
                <a:solidFill>
                  <a:srgbClr val="002060"/>
                </a:solidFill>
              </a:rPr>
              <a:t>True or False?</a:t>
            </a:r>
          </a:p>
          <a:p>
            <a:pPr marL="0" indent="0" algn="ctr">
              <a:buNone/>
            </a:pPr>
            <a:endParaRPr lang="en-US" sz="3200" b="1" dirty="0">
              <a:solidFill>
                <a:srgbClr val="002060"/>
              </a:solidFill>
            </a:endParaRPr>
          </a:p>
          <a:p>
            <a:pPr marL="0" indent="0">
              <a:buNone/>
            </a:pPr>
            <a:r>
              <a:rPr lang="en-US" sz="3200" dirty="0">
                <a:solidFill>
                  <a:srgbClr val="002060"/>
                </a:solidFill>
              </a:rPr>
              <a:t>A law enforcement officer is justified in using handcuffs to secure a subject when the officer can articulate that the subject is an escape risk.</a:t>
            </a:r>
          </a:p>
          <a:p>
            <a:pPr marL="0" lvl="0" indent="0">
              <a:buNone/>
            </a:pPr>
            <a:endParaRPr lang="en-US" sz="3200" b="1" dirty="0">
              <a:solidFill>
                <a:srgbClr val="002060"/>
              </a:solidFill>
            </a:endParaRPr>
          </a:p>
        </p:txBody>
      </p:sp>
      <p:sp>
        <p:nvSpPr>
          <p:cNvPr id="4" name="Slide Number Placeholder 3"/>
          <p:cNvSpPr>
            <a:spLocks noGrp="1"/>
          </p:cNvSpPr>
          <p:nvPr>
            <p:ph type="sldNum" sz="quarter" idx="12"/>
          </p:nvPr>
        </p:nvSpPr>
        <p:spPr/>
        <p:txBody>
          <a:bodyPr/>
          <a:lstStyle/>
          <a:p>
            <a:fld id="{26D2CB40-E50C-4D3C-A796-5519001A4ED7}" type="slidenum">
              <a:rPr lang="en-US" smtClean="0"/>
              <a:t>11</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16378" y="1334008"/>
            <a:ext cx="8911244"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USE OF FORCE REVIEW</a:t>
            </a:r>
          </a:p>
        </p:txBody>
      </p:sp>
    </p:spTree>
    <p:extLst>
      <p:ext uri="{BB962C8B-B14F-4D97-AF65-F5344CB8AC3E}">
        <p14:creationId xmlns:p14="http://schemas.microsoft.com/office/powerpoint/2010/main" val="372010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200" b="1" dirty="0">
                <a:solidFill>
                  <a:srgbClr val="002060"/>
                </a:solidFill>
              </a:rPr>
              <a:t>True or False?</a:t>
            </a:r>
          </a:p>
          <a:p>
            <a:pPr marL="0" indent="0">
              <a:buNone/>
            </a:pPr>
            <a:endParaRPr lang="en-US" sz="3200" b="1" dirty="0">
              <a:solidFill>
                <a:srgbClr val="002060"/>
              </a:solidFill>
            </a:endParaRPr>
          </a:p>
          <a:p>
            <a:pPr marL="0" indent="0">
              <a:buNone/>
            </a:pPr>
            <a:r>
              <a:rPr lang="en-US" sz="3200" dirty="0">
                <a:solidFill>
                  <a:srgbClr val="002060"/>
                </a:solidFill>
              </a:rPr>
              <a:t>An officer must stop trying to make an arrest when a subject threatens to resist the arrest.    </a:t>
            </a:r>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12</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628650" y="1328897"/>
            <a:ext cx="7886700"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USE OF FORCE REVIEW</a:t>
            </a:r>
          </a:p>
        </p:txBody>
      </p:sp>
    </p:spTree>
    <p:extLst>
      <p:ext uri="{BB962C8B-B14F-4D97-AF65-F5344CB8AC3E}">
        <p14:creationId xmlns:p14="http://schemas.microsoft.com/office/powerpoint/2010/main" val="401025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30444"/>
          </a:xfrm>
        </p:spPr>
        <p:txBody>
          <a:bodyPr>
            <a:normAutofit/>
          </a:bodyPr>
          <a:lstStyle/>
          <a:p>
            <a:pPr marL="0" indent="0" algn="ctr">
              <a:buNone/>
            </a:pPr>
            <a:r>
              <a:rPr lang="en-US" sz="3200" b="1" dirty="0">
                <a:solidFill>
                  <a:srgbClr val="002060"/>
                </a:solidFill>
              </a:rPr>
              <a:t>True or False?</a:t>
            </a:r>
          </a:p>
          <a:p>
            <a:pPr marL="0" indent="0">
              <a:buNone/>
            </a:pPr>
            <a:endParaRPr lang="en-US" sz="3200" dirty="0">
              <a:solidFill>
                <a:srgbClr val="002060"/>
              </a:solidFill>
            </a:endParaRPr>
          </a:p>
          <a:p>
            <a:pPr marL="0" indent="0">
              <a:buNone/>
            </a:pPr>
            <a:r>
              <a:rPr lang="en-US" sz="3200" dirty="0">
                <a:solidFill>
                  <a:srgbClr val="002060"/>
                </a:solidFill>
              </a:rPr>
              <a:t>An officer can use any force the officer believes to be necessary to effect an arrest or to defend him/herself or another from bodily harm while making an arrest.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13</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8953"/>
            <a:ext cx="7635030"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USE OF FORCE REVIEW</a:t>
            </a:r>
          </a:p>
        </p:txBody>
      </p:sp>
    </p:spTree>
    <p:extLst>
      <p:ext uri="{BB962C8B-B14F-4D97-AF65-F5344CB8AC3E}">
        <p14:creationId xmlns:p14="http://schemas.microsoft.com/office/powerpoint/2010/main" val="330423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US" sz="3200" b="1" dirty="0">
                <a:solidFill>
                  <a:srgbClr val="002060"/>
                </a:solidFill>
              </a:rPr>
              <a:t>True or False?</a:t>
            </a:r>
          </a:p>
          <a:p>
            <a:pPr marL="0" indent="0">
              <a:buNone/>
            </a:pPr>
            <a:endParaRPr lang="en-US" sz="3200" dirty="0">
              <a:solidFill>
                <a:srgbClr val="002060"/>
              </a:solidFill>
            </a:endParaRPr>
          </a:p>
          <a:p>
            <a:pPr marL="0" indent="0">
              <a:buNone/>
            </a:pPr>
            <a:r>
              <a:rPr lang="en-US" sz="3200" dirty="0">
                <a:solidFill>
                  <a:srgbClr val="002060"/>
                </a:solidFill>
              </a:rPr>
              <a:t>The U.S. Supreme Court decided that a police officer can justifiably use deadly force if the officer believes that a suspect is posing “a significant threat of death or serious physical injury to the officer or others” in the 1985 case </a:t>
            </a:r>
            <a:r>
              <a:rPr lang="en-US" sz="3200" i="1" dirty="0">
                <a:solidFill>
                  <a:srgbClr val="002060"/>
                </a:solidFill>
              </a:rPr>
              <a:t>Tennessee vs. Garner</a:t>
            </a:r>
            <a:r>
              <a:rPr lang="en-US" sz="3200" dirty="0">
                <a:solidFill>
                  <a:srgbClr val="002060"/>
                </a:solidFill>
              </a:rPr>
              <a:t>.</a:t>
            </a:r>
          </a:p>
          <a:p>
            <a:pPr marL="0" indent="0">
              <a:buNone/>
            </a:pPr>
            <a:endParaRPr lang="en-US" sz="3200" b="1" dirty="0"/>
          </a:p>
        </p:txBody>
      </p:sp>
      <p:sp>
        <p:nvSpPr>
          <p:cNvPr id="4" name="Slide Number Placeholder 3"/>
          <p:cNvSpPr>
            <a:spLocks noGrp="1"/>
          </p:cNvSpPr>
          <p:nvPr>
            <p:ph type="sldNum" sz="quarter" idx="12"/>
          </p:nvPr>
        </p:nvSpPr>
        <p:spPr/>
        <p:txBody>
          <a:bodyPr/>
          <a:lstStyle/>
          <a:p>
            <a:fld id="{26D2CB40-E50C-4D3C-A796-5519001A4ED7}" type="slidenum">
              <a:rPr lang="en-US" smtClean="0"/>
              <a:t>14</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628650" y="1334008"/>
            <a:ext cx="7886699"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USE OF FORCE REVIEW</a:t>
            </a:r>
          </a:p>
        </p:txBody>
      </p:sp>
    </p:spTree>
    <p:extLst>
      <p:ext uri="{BB962C8B-B14F-4D97-AF65-F5344CB8AC3E}">
        <p14:creationId xmlns:p14="http://schemas.microsoft.com/office/powerpoint/2010/main" val="399733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b="1" dirty="0">
                <a:solidFill>
                  <a:srgbClr val="002060"/>
                </a:solidFill>
              </a:rPr>
              <a:t>True or False?</a:t>
            </a:r>
          </a:p>
          <a:p>
            <a:pPr marL="0" indent="0" algn="ctr">
              <a:buNone/>
            </a:pPr>
            <a:endParaRPr lang="en-US" sz="3200" dirty="0">
              <a:solidFill>
                <a:srgbClr val="002060"/>
              </a:solidFill>
            </a:endParaRPr>
          </a:p>
          <a:p>
            <a:pPr marL="0" indent="0">
              <a:buNone/>
            </a:pPr>
            <a:r>
              <a:rPr lang="en-US" sz="3200" dirty="0">
                <a:solidFill>
                  <a:srgbClr val="002060"/>
                </a:solidFill>
              </a:rPr>
              <a:t>In the case, </a:t>
            </a:r>
            <a:r>
              <a:rPr lang="en-US" sz="3200" i="1" dirty="0">
                <a:solidFill>
                  <a:srgbClr val="002060"/>
                </a:solidFill>
              </a:rPr>
              <a:t>Graham vs Connor</a:t>
            </a:r>
            <a:r>
              <a:rPr lang="en-US" sz="3200" dirty="0">
                <a:solidFill>
                  <a:srgbClr val="002060"/>
                </a:solidFill>
              </a:rPr>
              <a:t>, the test for determining whether unreasonable or excessive force was used in making an arrest is determined by a judge looking at the facts with 20/20 hindsight.</a:t>
            </a:r>
          </a:p>
          <a:p>
            <a:pPr marL="0" indent="0">
              <a:buNone/>
            </a:pPr>
            <a:endParaRPr lang="en-US" sz="3200" b="1" dirty="0">
              <a:solidFill>
                <a:srgbClr val="002060"/>
              </a:solidFill>
            </a:endParaRPr>
          </a:p>
          <a:p>
            <a:pPr marL="0" indent="0">
              <a:buNone/>
            </a:pPr>
            <a:endParaRPr lang="en-US" sz="3200" b="1" dirty="0">
              <a:solidFill>
                <a:srgbClr val="002060"/>
              </a:solidFill>
            </a:endParaRPr>
          </a:p>
          <a:p>
            <a:pPr marL="0" indent="0">
              <a:buNone/>
            </a:pPr>
            <a:endParaRPr lang="en-US" sz="3200" b="1" dirty="0">
              <a:solidFill>
                <a:srgbClr val="00206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15</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635030"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USE OF FORCE REVIEW</a:t>
            </a:r>
          </a:p>
        </p:txBody>
      </p:sp>
    </p:spTree>
    <p:extLst>
      <p:ext uri="{BB962C8B-B14F-4D97-AF65-F5344CB8AC3E}">
        <p14:creationId xmlns:p14="http://schemas.microsoft.com/office/powerpoint/2010/main" val="5405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815" y="2033733"/>
            <a:ext cx="8159921" cy="4234719"/>
          </a:xfrm>
        </p:spPr>
        <p:txBody>
          <a:bodyPr>
            <a:normAutofit/>
          </a:bodyPr>
          <a:lstStyle/>
          <a:p>
            <a:pPr marL="0" indent="0" algn="ctr">
              <a:buNone/>
            </a:pPr>
            <a:r>
              <a:rPr lang="en-US" sz="3200" b="1" dirty="0">
                <a:solidFill>
                  <a:srgbClr val="002060"/>
                </a:solidFill>
              </a:rPr>
              <a:t>True or False?</a:t>
            </a:r>
          </a:p>
          <a:p>
            <a:pPr marL="0" indent="0" algn="ctr">
              <a:buNone/>
            </a:pPr>
            <a:endParaRPr lang="en-US" sz="2400" dirty="0">
              <a:solidFill>
                <a:srgbClr val="002060"/>
              </a:solidFill>
            </a:endParaRPr>
          </a:p>
          <a:p>
            <a:pPr marL="0" indent="0">
              <a:buNone/>
            </a:pPr>
            <a:r>
              <a:rPr lang="en-US" sz="3200" dirty="0">
                <a:solidFill>
                  <a:srgbClr val="002060"/>
                </a:solidFill>
              </a:rPr>
              <a:t>In </a:t>
            </a:r>
            <a:r>
              <a:rPr lang="en-US" sz="3200" i="1" dirty="0">
                <a:solidFill>
                  <a:srgbClr val="002060"/>
                </a:solidFill>
              </a:rPr>
              <a:t>Graham v. Connor, </a:t>
            </a:r>
            <a:r>
              <a:rPr lang="en-US" sz="3200" dirty="0">
                <a:solidFill>
                  <a:srgbClr val="002060"/>
                </a:solidFill>
              </a:rPr>
              <a:t>the U.S. Supreme Court decided that the standard for an officer’s use of force upon a “seized, free citizen” was to determine whether the officer’s use of force was objectively reasonable under the Fourth Amendment.   </a:t>
            </a:r>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16</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760865"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USE OF FORCE REVIEW</a:t>
            </a:r>
          </a:p>
        </p:txBody>
      </p:sp>
    </p:spTree>
    <p:extLst>
      <p:ext uri="{BB962C8B-B14F-4D97-AF65-F5344CB8AC3E}">
        <p14:creationId xmlns:p14="http://schemas.microsoft.com/office/powerpoint/2010/main" val="4177789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b="1" dirty="0">
                <a:solidFill>
                  <a:srgbClr val="002060"/>
                </a:solidFill>
              </a:rPr>
              <a:t>True or False?</a:t>
            </a:r>
          </a:p>
          <a:p>
            <a:pPr marL="0" indent="0">
              <a:buNone/>
            </a:pPr>
            <a:endParaRPr lang="en-US" dirty="0"/>
          </a:p>
          <a:p>
            <a:pPr marL="0" indent="0">
              <a:buNone/>
            </a:pPr>
            <a:r>
              <a:rPr lang="en-US" sz="3200" dirty="0">
                <a:solidFill>
                  <a:srgbClr val="002060"/>
                </a:solidFill>
              </a:rPr>
              <a:t>A reasonably prudent and well-trained officer knows the law and department policy and understands what use of force practices are acceptable or unacceptable within the boundaries of law and policy.</a:t>
            </a:r>
          </a:p>
          <a:p>
            <a:endParaRPr lang="en-US" dirty="0"/>
          </a:p>
          <a:p>
            <a:pPr marL="0" indent="0">
              <a:buNone/>
            </a:pPr>
            <a:endParaRPr lang="en-US" dirty="0"/>
          </a:p>
          <a:p>
            <a:pPr marL="0" indent="0">
              <a:buNone/>
            </a:pPr>
            <a:endParaRPr lang="en-US" dirty="0">
              <a:solidFill>
                <a:srgbClr val="002060"/>
              </a:solidFill>
            </a:endParaRPr>
          </a:p>
        </p:txBody>
      </p:sp>
      <p:sp>
        <p:nvSpPr>
          <p:cNvPr id="4" name="Slide Number Placeholder 3"/>
          <p:cNvSpPr>
            <a:spLocks noGrp="1"/>
          </p:cNvSpPr>
          <p:nvPr>
            <p:ph type="sldNum" sz="quarter" idx="12"/>
          </p:nvPr>
        </p:nvSpPr>
        <p:spPr/>
        <p:txBody>
          <a:bodyPr/>
          <a:lstStyle/>
          <a:p>
            <a:fld id="{26D2CB40-E50C-4D3C-A796-5519001A4ED7}" type="slidenum">
              <a:rPr lang="en-US" smtClean="0"/>
              <a:t>17</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63988"/>
            <a:ext cx="7635030"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USE OF FORCE REVIEW</a:t>
            </a:r>
          </a:p>
        </p:txBody>
      </p:sp>
    </p:spTree>
    <p:extLst>
      <p:ext uri="{BB962C8B-B14F-4D97-AF65-F5344CB8AC3E}">
        <p14:creationId xmlns:p14="http://schemas.microsoft.com/office/powerpoint/2010/main" val="1223707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US" sz="3200" b="1" dirty="0">
                <a:solidFill>
                  <a:srgbClr val="002060"/>
                </a:solidFill>
              </a:rPr>
              <a:t>True or False?</a:t>
            </a:r>
          </a:p>
          <a:p>
            <a:pPr marL="0" indent="0">
              <a:buNone/>
            </a:pPr>
            <a:r>
              <a:rPr lang="en-US" sz="3200" dirty="0">
                <a:solidFill>
                  <a:srgbClr val="002060"/>
                </a:solidFill>
              </a:rPr>
              <a:t>Some of the “Graham Factors” that should be taken into consideration when determining if the force used was objectively reasonable are:  the severity of the crime, was the subject a threat to the officer’s safety, were there multiple subjects for the officer to deal with, and had the officer eaten in the last half hour prior to the incident.</a:t>
            </a:r>
          </a:p>
          <a:p>
            <a:pPr marL="0" indent="0">
              <a:buNone/>
            </a:pPr>
            <a:endParaRPr lang="en-US" sz="3200" b="1" dirty="0"/>
          </a:p>
        </p:txBody>
      </p:sp>
      <p:sp>
        <p:nvSpPr>
          <p:cNvPr id="4" name="Slide Number Placeholder 3"/>
          <p:cNvSpPr>
            <a:spLocks noGrp="1"/>
          </p:cNvSpPr>
          <p:nvPr>
            <p:ph type="sldNum" sz="quarter" idx="12"/>
          </p:nvPr>
        </p:nvSpPr>
        <p:spPr/>
        <p:txBody>
          <a:bodyPr/>
          <a:lstStyle/>
          <a:p>
            <a:fld id="{26D2CB40-E50C-4D3C-A796-5519001A4ED7}" type="slidenum">
              <a:rPr lang="en-US" smtClean="0"/>
              <a:t>18</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628651" y="1334008"/>
            <a:ext cx="7760864"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USE OF FORCE REVIEW</a:t>
            </a:r>
          </a:p>
        </p:txBody>
      </p:sp>
    </p:spTree>
    <p:extLst>
      <p:ext uri="{BB962C8B-B14F-4D97-AF65-F5344CB8AC3E}">
        <p14:creationId xmlns:p14="http://schemas.microsoft.com/office/powerpoint/2010/main" val="309986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07090"/>
            <a:ext cx="7886700" cy="4392493"/>
          </a:xfrm>
        </p:spPr>
        <p:txBody>
          <a:bodyPr>
            <a:normAutofit/>
          </a:bodyPr>
          <a:lstStyle/>
          <a:p>
            <a:pPr marL="0" indent="0" algn="ctr">
              <a:buNone/>
            </a:pPr>
            <a:r>
              <a:rPr lang="en-US" sz="3200" b="1" dirty="0">
                <a:solidFill>
                  <a:srgbClr val="002060"/>
                </a:solidFill>
              </a:rPr>
              <a:t>True or False?</a:t>
            </a:r>
          </a:p>
          <a:p>
            <a:pPr marL="0" indent="0">
              <a:buNone/>
            </a:pPr>
            <a:endParaRPr lang="en-US" sz="3200" dirty="0">
              <a:solidFill>
                <a:srgbClr val="002060"/>
              </a:solidFill>
            </a:endParaRPr>
          </a:p>
          <a:p>
            <a:pPr marL="0" indent="0">
              <a:buNone/>
            </a:pPr>
            <a:r>
              <a:rPr lang="en-US" sz="3200" dirty="0">
                <a:solidFill>
                  <a:srgbClr val="002060"/>
                </a:solidFill>
              </a:rPr>
              <a:t>The person who claims injury in a 1983 civil action is called the plaintiff. </a:t>
            </a:r>
          </a:p>
          <a:p>
            <a:pPr marL="0" indent="0">
              <a:buNone/>
            </a:pPr>
            <a:endParaRPr lang="en-US" sz="3200" b="1" dirty="0"/>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19</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232756" y="1507365"/>
            <a:ext cx="8595359"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TITLE 42, SECTION 1983: CIVIL LIABILITY</a:t>
            </a:r>
          </a:p>
        </p:txBody>
      </p:sp>
    </p:spTree>
    <p:extLst>
      <p:ext uri="{BB962C8B-B14F-4D97-AF65-F5344CB8AC3E}">
        <p14:creationId xmlns:p14="http://schemas.microsoft.com/office/powerpoint/2010/main" val="402389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D2CB40-E50C-4D3C-A796-5519001A4ED7}" type="slidenum">
              <a:rPr lang="en-US" smtClean="0"/>
              <a:t>2</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792880" y="1263535"/>
            <a:ext cx="7558242" cy="593693"/>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b="1" dirty="0">
              <a:solidFill>
                <a:srgbClr val="00206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79AD439E-12E2-4685-8C21-05510BAC20C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1539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003" y="2036617"/>
            <a:ext cx="8877993" cy="4319734"/>
          </a:xfrm>
        </p:spPr>
        <p:txBody>
          <a:bodyPr/>
          <a:lstStyle/>
          <a:p>
            <a:pPr marL="0" indent="0" algn="ctr">
              <a:buNone/>
            </a:pPr>
            <a:r>
              <a:rPr lang="en-US" b="1" dirty="0">
                <a:solidFill>
                  <a:srgbClr val="002060"/>
                </a:solidFill>
              </a:rPr>
              <a:t>True or False?</a:t>
            </a:r>
          </a:p>
          <a:p>
            <a:pPr marL="0" indent="0">
              <a:buNone/>
            </a:pPr>
            <a:r>
              <a:rPr lang="en-US" dirty="0">
                <a:solidFill>
                  <a:srgbClr val="002060"/>
                </a:solidFill>
              </a:rPr>
              <a:t>When a civil action is initiated against a police officer or a police administrator, the plaintiff must prove that:</a:t>
            </a:r>
          </a:p>
          <a:p>
            <a:r>
              <a:rPr lang="en-US" dirty="0">
                <a:solidFill>
                  <a:srgbClr val="002060"/>
                </a:solidFill>
              </a:rPr>
              <a:t>The defendant had a duty; </a:t>
            </a:r>
          </a:p>
          <a:p>
            <a:r>
              <a:rPr lang="en-US" dirty="0">
                <a:solidFill>
                  <a:srgbClr val="002060"/>
                </a:solidFill>
              </a:rPr>
              <a:t>The defendant breached that duty; </a:t>
            </a:r>
          </a:p>
          <a:p>
            <a:r>
              <a:rPr lang="en-US" dirty="0">
                <a:solidFill>
                  <a:srgbClr val="002060"/>
                </a:solidFill>
              </a:rPr>
              <a:t>There was a causal connection between the breach of the duty and the injury; and</a:t>
            </a:r>
          </a:p>
          <a:p>
            <a:r>
              <a:rPr lang="en-US" dirty="0">
                <a:solidFill>
                  <a:srgbClr val="002060"/>
                </a:solidFill>
              </a:rPr>
              <a:t>The injury to the plaintiff resulted from that breach.    </a:t>
            </a:r>
          </a:p>
        </p:txBody>
      </p:sp>
      <p:sp>
        <p:nvSpPr>
          <p:cNvPr id="4" name="Slide Number Placeholder 3"/>
          <p:cNvSpPr>
            <a:spLocks noGrp="1"/>
          </p:cNvSpPr>
          <p:nvPr>
            <p:ph type="sldNum" sz="quarter" idx="12"/>
          </p:nvPr>
        </p:nvSpPr>
        <p:spPr/>
        <p:txBody>
          <a:bodyPr/>
          <a:lstStyle/>
          <a:p>
            <a:fld id="{26D2CB40-E50C-4D3C-A796-5519001A4ED7}" type="slidenum">
              <a:rPr lang="en-US" smtClean="0"/>
              <a:t>20</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33003" y="1362147"/>
            <a:ext cx="8877993"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TITLE 42, SECTION 1983: CIVIL LIABILITY</a:t>
            </a:r>
          </a:p>
        </p:txBody>
      </p:sp>
    </p:spTree>
    <p:extLst>
      <p:ext uri="{BB962C8B-B14F-4D97-AF65-F5344CB8AC3E}">
        <p14:creationId xmlns:p14="http://schemas.microsoft.com/office/powerpoint/2010/main" val="50140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13122"/>
            <a:ext cx="7886700" cy="3963840"/>
          </a:xfrm>
        </p:spPr>
        <p:txBody>
          <a:bodyPr>
            <a:normAutofit/>
          </a:bodyPr>
          <a:lstStyle/>
          <a:p>
            <a:pPr marL="0" indent="0" algn="ctr">
              <a:buNone/>
            </a:pPr>
            <a:r>
              <a:rPr lang="en-US" sz="3200" b="1" dirty="0">
                <a:solidFill>
                  <a:srgbClr val="002060"/>
                </a:solidFill>
              </a:rPr>
              <a:t>True or False?</a:t>
            </a:r>
          </a:p>
          <a:p>
            <a:pPr marL="0" indent="0">
              <a:buNone/>
            </a:pPr>
            <a:endParaRPr lang="en-US" sz="3200" b="1" dirty="0">
              <a:solidFill>
                <a:srgbClr val="002060"/>
              </a:solidFill>
            </a:endParaRPr>
          </a:p>
          <a:p>
            <a:pPr marL="0" indent="0">
              <a:buNone/>
            </a:pPr>
            <a:r>
              <a:rPr lang="en-US" sz="3200" dirty="0">
                <a:solidFill>
                  <a:srgbClr val="002060"/>
                </a:solidFill>
              </a:rPr>
              <a:t>One defense a defendant (law enforcement officer) would be able to put forth in a 1983 lawsuit is that they were unaware of the law.</a:t>
            </a:r>
          </a:p>
        </p:txBody>
      </p:sp>
      <p:sp>
        <p:nvSpPr>
          <p:cNvPr id="4" name="Slide Number Placeholder 3"/>
          <p:cNvSpPr>
            <a:spLocks noGrp="1"/>
          </p:cNvSpPr>
          <p:nvPr>
            <p:ph type="sldNum" sz="quarter" idx="12"/>
          </p:nvPr>
        </p:nvSpPr>
        <p:spPr/>
        <p:txBody>
          <a:bodyPr/>
          <a:lstStyle/>
          <a:p>
            <a:fld id="{26D2CB40-E50C-4D3C-A796-5519001A4ED7}" type="slidenum">
              <a:rPr lang="en-US" smtClean="0"/>
              <a:t>21</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16378" y="1513397"/>
            <a:ext cx="8861367"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TITLE 42, SECTION 1983: CIVIL LIABILITY</a:t>
            </a:r>
          </a:p>
        </p:txBody>
      </p:sp>
    </p:spTree>
    <p:extLst>
      <p:ext uri="{BB962C8B-B14F-4D97-AF65-F5344CB8AC3E}">
        <p14:creationId xmlns:p14="http://schemas.microsoft.com/office/powerpoint/2010/main" val="296578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95343"/>
            <a:ext cx="7886700" cy="3881619"/>
          </a:xfrm>
        </p:spPr>
        <p:txBody>
          <a:bodyPr/>
          <a:lstStyle/>
          <a:p>
            <a:pPr marL="0" indent="0">
              <a:buNone/>
            </a:pPr>
            <a:endParaRPr lang="en-US" sz="3200" b="1" dirty="0"/>
          </a:p>
          <a:p>
            <a:pPr marL="0" lvl="0" indent="0" algn="ctr">
              <a:lnSpc>
                <a:spcPct val="100000"/>
              </a:lnSpc>
              <a:spcBef>
                <a:spcPts val="0"/>
              </a:spcBef>
              <a:buNone/>
              <a:defRPr/>
            </a:pPr>
            <a:r>
              <a:rPr lang="en-US" sz="3200" b="1" dirty="0">
                <a:solidFill>
                  <a:srgbClr val="002060"/>
                </a:solidFill>
              </a:rPr>
              <a:t>True or False?</a:t>
            </a:r>
          </a:p>
          <a:p>
            <a:pPr marL="0" indent="0">
              <a:buNone/>
            </a:pPr>
            <a:r>
              <a:rPr lang="en-US" sz="3200" dirty="0">
                <a:solidFill>
                  <a:srgbClr val="002060"/>
                </a:solidFill>
              </a:rPr>
              <a:t>Qualified immunity protects all but the plainly incompetent and those who knowingly violate the law.</a:t>
            </a:r>
          </a:p>
          <a:p>
            <a:pPr marL="0" indent="0">
              <a:buNone/>
            </a:pPr>
            <a:endParaRPr lang="en-US" sz="3200" b="1" dirty="0"/>
          </a:p>
          <a:p>
            <a:pPr marL="0" indent="0" algn="ctr">
              <a:buNone/>
            </a:pPr>
            <a:endParaRPr lang="en-US" sz="3200" b="1" dirty="0">
              <a:solidFill>
                <a:srgbClr val="002060"/>
              </a:solidFill>
            </a:endParaRPr>
          </a:p>
          <a:p>
            <a:pPr marL="0" indent="0">
              <a:buNone/>
            </a:pPr>
            <a:endParaRPr lang="en-US" sz="3600" dirty="0"/>
          </a:p>
        </p:txBody>
      </p:sp>
      <p:sp>
        <p:nvSpPr>
          <p:cNvPr id="4" name="Slide Number Placeholder 3"/>
          <p:cNvSpPr>
            <a:spLocks noGrp="1"/>
          </p:cNvSpPr>
          <p:nvPr>
            <p:ph type="sldNum" sz="quarter" idx="12"/>
          </p:nvPr>
        </p:nvSpPr>
        <p:spPr/>
        <p:txBody>
          <a:bodyPr/>
          <a:lstStyle/>
          <a:p>
            <a:fld id="{26D2CB40-E50C-4D3C-A796-5519001A4ED7}" type="slidenum">
              <a:rPr lang="en-US" smtClean="0"/>
              <a:t>22</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33004" y="1595618"/>
            <a:ext cx="8877992"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TITLE 42, SECTION 1983: CIVIL LIABILITY</a:t>
            </a:r>
          </a:p>
        </p:txBody>
      </p:sp>
    </p:spTree>
    <p:extLst>
      <p:ext uri="{BB962C8B-B14F-4D97-AF65-F5344CB8AC3E}">
        <p14:creationId xmlns:p14="http://schemas.microsoft.com/office/powerpoint/2010/main" val="5684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3200" b="1" dirty="0"/>
          </a:p>
          <a:p>
            <a:pPr marL="0" indent="0" algn="ctr">
              <a:buNone/>
            </a:pPr>
            <a:r>
              <a:rPr lang="en-US" sz="3200" b="1" dirty="0">
                <a:solidFill>
                  <a:srgbClr val="002060"/>
                </a:solidFill>
              </a:rPr>
              <a:t>True or False?</a:t>
            </a:r>
          </a:p>
          <a:p>
            <a:pPr marL="0" indent="0">
              <a:buNone/>
            </a:pPr>
            <a:r>
              <a:rPr lang="en-US" sz="3200" dirty="0">
                <a:solidFill>
                  <a:srgbClr val="002060"/>
                </a:solidFill>
              </a:rPr>
              <a:t>Police officers who are not in a supervisory position; but are present when a fellow officer deprives a citizen of constitutional rights are creating a liability known as “failure to intervene”.</a:t>
            </a:r>
          </a:p>
          <a:p>
            <a:pPr marL="0" indent="0">
              <a:buNone/>
            </a:pPr>
            <a:endParaRPr lang="en-US" sz="3200" b="1" dirty="0"/>
          </a:p>
          <a:p>
            <a:pPr marL="0" indent="0">
              <a:buNone/>
            </a:pPr>
            <a:endParaRPr lang="en-US" sz="3200" b="1" dirty="0">
              <a:solidFill>
                <a:srgbClr val="002060"/>
              </a:solidFill>
            </a:endParaRPr>
          </a:p>
        </p:txBody>
      </p:sp>
      <p:sp>
        <p:nvSpPr>
          <p:cNvPr id="4" name="Slide Number Placeholder 3"/>
          <p:cNvSpPr>
            <a:spLocks noGrp="1"/>
          </p:cNvSpPr>
          <p:nvPr>
            <p:ph type="sldNum" sz="quarter" idx="12"/>
          </p:nvPr>
        </p:nvSpPr>
        <p:spPr/>
        <p:txBody>
          <a:bodyPr/>
          <a:lstStyle/>
          <a:p>
            <a:fld id="{26D2CB40-E50C-4D3C-A796-5519001A4ED7}" type="slidenum">
              <a:rPr lang="en-US" smtClean="0"/>
              <a:t>23</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66254" y="1595618"/>
            <a:ext cx="8861367"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TITLE 42, SECTION 1983: CIVIL LIABILITY</a:t>
            </a:r>
          </a:p>
        </p:txBody>
      </p:sp>
    </p:spTree>
    <p:extLst>
      <p:ext uri="{BB962C8B-B14F-4D97-AF65-F5344CB8AC3E}">
        <p14:creationId xmlns:p14="http://schemas.microsoft.com/office/powerpoint/2010/main" val="2946194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200" b="1" dirty="0">
                <a:solidFill>
                  <a:srgbClr val="002060"/>
                </a:solidFill>
              </a:rPr>
              <a:t>True or False?</a:t>
            </a:r>
          </a:p>
          <a:p>
            <a:pPr marL="0" indent="0">
              <a:buNone/>
            </a:pPr>
            <a:endParaRPr lang="en-US" sz="3200" dirty="0">
              <a:solidFill>
                <a:srgbClr val="002060"/>
              </a:solidFill>
            </a:endParaRPr>
          </a:p>
          <a:p>
            <a:pPr marL="0" indent="0">
              <a:buNone/>
            </a:pPr>
            <a:r>
              <a:rPr lang="en-US" sz="3200" dirty="0">
                <a:solidFill>
                  <a:srgbClr val="002060"/>
                </a:solidFill>
              </a:rPr>
              <a:t>The Critical Decision-Making model establishes an organized way of making decisions about how to act in any situation, including situations that may involve potential uses of force. </a:t>
            </a:r>
          </a:p>
          <a:p>
            <a:pPr marL="0" indent="0">
              <a:buNone/>
            </a:pPr>
            <a:endParaRPr lang="en-US" sz="3200" dirty="0"/>
          </a:p>
        </p:txBody>
      </p:sp>
      <p:sp>
        <p:nvSpPr>
          <p:cNvPr id="4" name="Slide Number Placeholder 3"/>
          <p:cNvSpPr>
            <a:spLocks noGrp="1"/>
          </p:cNvSpPr>
          <p:nvPr>
            <p:ph type="sldNum" sz="quarter" idx="12"/>
          </p:nvPr>
        </p:nvSpPr>
        <p:spPr/>
        <p:txBody>
          <a:bodyPr/>
          <a:lstStyle/>
          <a:p>
            <a:fld id="{26D2CB40-E50C-4D3C-A796-5519001A4ED7}" type="slidenum">
              <a:rPr lang="en-US" smtClean="0"/>
              <a:t>24</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635030"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USE OF FORCE REVIEW</a:t>
            </a:r>
          </a:p>
        </p:txBody>
      </p:sp>
    </p:spTree>
    <p:extLst>
      <p:ext uri="{BB962C8B-B14F-4D97-AF65-F5344CB8AC3E}">
        <p14:creationId xmlns:p14="http://schemas.microsoft.com/office/powerpoint/2010/main" val="3267062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lgn="ctr">
              <a:lnSpc>
                <a:spcPct val="100000"/>
              </a:lnSpc>
              <a:spcBef>
                <a:spcPts val="0"/>
              </a:spcBef>
              <a:buNone/>
              <a:defRPr/>
            </a:pPr>
            <a:r>
              <a:rPr lang="en-US" sz="3200" b="1" dirty="0">
                <a:solidFill>
                  <a:srgbClr val="002060"/>
                </a:solidFill>
              </a:rPr>
              <a:t>True or False?</a:t>
            </a:r>
          </a:p>
          <a:p>
            <a:pPr marL="0" lvl="0" indent="0">
              <a:lnSpc>
                <a:spcPct val="100000"/>
              </a:lnSpc>
              <a:spcBef>
                <a:spcPts val="0"/>
              </a:spcBef>
              <a:buNone/>
              <a:defRPr/>
            </a:pPr>
            <a:endParaRPr lang="en-US" sz="3200" dirty="0">
              <a:solidFill>
                <a:srgbClr val="002060"/>
              </a:solidFill>
            </a:endParaRPr>
          </a:p>
          <a:p>
            <a:pPr marL="0" lvl="0" indent="0">
              <a:lnSpc>
                <a:spcPct val="100000"/>
              </a:lnSpc>
              <a:spcBef>
                <a:spcPts val="0"/>
              </a:spcBef>
              <a:buNone/>
              <a:defRPr/>
            </a:pPr>
            <a:r>
              <a:rPr lang="en-US" sz="3200" dirty="0">
                <a:solidFill>
                  <a:srgbClr val="002060"/>
                </a:solidFill>
              </a:rPr>
              <a:t>Rushing into a scene will allow officers to deal with an incident quickly, will most likely catch the subject off guard and is the best way to safely resolve the situation.</a:t>
            </a:r>
          </a:p>
          <a:p>
            <a:pPr marL="0" indent="0">
              <a:buNone/>
            </a:pPr>
            <a:endParaRPr lang="en-US" b="1" dirty="0"/>
          </a:p>
          <a:p>
            <a:pPr marL="0" indent="0">
              <a:buNone/>
            </a:pPr>
            <a:r>
              <a:rPr lang="en-US" dirty="0"/>
              <a:t> </a:t>
            </a:r>
          </a:p>
        </p:txBody>
      </p:sp>
      <p:sp>
        <p:nvSpPr>
          <p:cNvPr id="4" name="Slide Number Placeholder 3"/>
          <p:cNvSpPr>
            <a:spLocks noGrp="1"/>
          </p:cNvSpPr>
          <p:nvPr>
            <p:ph type="sldNum" sz="quarter" idx="12"/>
          </p:nvPr>
        </p:nvSpPr>
        <p:spPr/>
        <p:txBody>
          <a:bodyPr/>
          <a:lstStyle/>
          <a:p>
            <a:fld id="{26D2CB40-E50C-4D3C-A796-5519001A4ED7}" type="slidenum">
              <a:rPr lang="en-US" smtClean="0"/>
              <a:t>25</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886700"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DE-ESCALATION</a:t>
            </a:r>
          </a:p>
        </p:txBody>
      </p:sp>
    </p:spTree>
    <p:extLst>
      <p:ext uri="{BB962C8B-B14F-4D97-AF65-F5344CB8AC3E}">
        <p14:creationId xmlns:p14="http://schemas.microsoft.com/office/powerpoint/2010/main" val="710102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57228"/>
            <a:ext cx="7886700" cy="4499123"/>
          </a:xfrm>
        </p:spPr>
        <p:txBody>
          <a:bodyPr>
            <a:noAutofit/>
          </a:bodyPr>
          <a:lstStyle/>
          <a:p>
            <a:pPr marL="0" lvl="0" indent="0" algn="ctr">
              <a:buNone/>
              <a:defRPr/>
            </a:pPr>
            <a:r>
              <a:rPr lang="en-US" sz="3200" b="1" dirty="0">
                <a:solidFill>
                  <a:srgbClr val="002060"/>
                </a:solidFill>
              </a:rPr>
              <a:t>True or False?</a:t>
            </a:r>
          </a:p>
          <a:p>
            <a:pPr marL="0" indent="0">
              <a:buNone/>
            </a:pPr>
            <a:r>
              <a:rPr lang="en-US" sz="3200" dirty="0">
                <a:solidFill>
                  <a:srgbClr val="002060"/>
                </a:solidFill>
              </a:rPr>
              <a:t>It is important for officers to manage their own reactions and stay as calm as possible because being stressed and rushing ahead tends to cloud thinking, inhibit mental flexibility and hinder the ability to make accurate threat assessments.</a:t>
            </a:r>
          </a:p>
          <a:p>
            <a:pPr marL="0" indent="0">
              <a:buNone/>
            </a:pPr>
            <a:endParaRPr lang="en-US" sz="3200" b="1" dirty="0">
              <a:solidFill>
                <a:srgbClr val="002060"/>
              </a:solidFill>
            </a:endParaRPr>
          </a:p>
        </p:txBody>
      </p:sp>
      <p:sp>
        <p:nvSpPr>
          <p:cNvPr id="4" name="Slide Number Placeholder 3"/>
          <p:cNvSpPr>
            <a:spLocks noGrp="1"/>
          </p:cNvSpPr>
          <p:nvPr>
            <p:ph type="sldNum" sz="quarter" idx="12"/>
          </p:nvPr>
        </p:nvSpPr>
        <p:spPr/>
        <p:txBody>
          <a:bodyPr/>
          <a:lstStyle/>
          <a:p>
            <a:fld id="{26D2CB40-E50C-4D3C-A796-5519001A4ED7}" type="slidenum">
              <a:rPr lang="en-US" smtClean="0"/>
              <a:t>26</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157503"/>
            <a:ext cx="7760865"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DE-ESCALATION</a:t>
            </a:r>
          </a:p>
        </p:txBody>
      </p:sp>
    </p:spTree>
    <p:extLst>
      <p:ext uri="{BB962C8B-B14F-4D97-AF65-F5344CB8AC3E}">
        <p14:creationId xmlns:p14="http://schemas.microsoft.com/office/powerpoint/2010/main" val="242662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815" y="2036617"/>
            <a:ext cx="8308675" cy="4140345"/>
          </a:xfrm>
        </p:spPr>
        <p:txBody>
          <a:bodyPr>
            <a:normAutofit/>
          </a:bodyPr>
          <a:lstStyle/>
          <a:p>
            <a:pPr marL="0" lvl="0" indent="0" algn="ctr">
              <a:buNone/>
              <a:defRPr/>
            </a:pPr>
            <a:r>
              <a:rPr lang="en-US" sz="3200" b="1" dirty="0">
                <a:solidFill>
                  <a:srgbClr val="002060"/>
                </a:solidFill>
              </a:rPr>
              <a:t>True or False?</a:t>
            </a:r>
          </a:p>
          <a:p>
            <a:pPr marL="0" lvl="0" indent="0">
              <a:lnSpc>
                <a:spcPct val="100000"/>
              </a:lnSpc>
              <a:spcBef>
                <a:spcPts val="0"/>
              </a:spcBef>
              <a:buNone/>
              <a:defRPr/>
            </a:pPr>
            <a:endParaRPr lang="en-US" sz="3200" dirty="0">
              <a:solidFill>
                <a:srgbClr val="002060"/>
              </a:solidFill>
            </a:endParaRPr>
          </a:p>
          <a:p>
            <a:pPr marL="0" lvl="0" indent="0">
              <a:lnSpc>
                <a:spcPct val="100000"/>
              </a:lnSpc>
              <a:spcBef>
                <a:spcPts val="0"/>
              </a:spcBef>
              <a:buNone/>
              <a:defRPr/>
            </a:pPr>
            <a:r>
              <a:rPr lang="en-US" sz="3200" dirty="0">
                <a:solidFill>
                  <a:srgbClr val="002060"/>
                </a:solidFill>
              </a:rPr>
              <a:t>Officers can slow down a situation by getting as close to the subject as possible to be able to maintain eye contact, establish rapport and give a hug if needed.</a:t>
            </a:r>
          </a:p>
          <a:p>
            <a:pPr marL="0" indent="0">
              <a:buNone/>
            </a:pPr>
            <a:endParaRPr lang="en-US" sz="3200" b="1" dirty="0"/>
          </a:p>
        </p:txBody>
      </p:sp>
      <p:sp>
        <p:nvSpPr>
          <p:cNvPr id="4" name="Slide Number Placeholder 3"/>
          <p:cNvSpPr>
            <a:spLocks noGrp="1"/>
          </p:cNvSpPr>
          <p:nvPr>
            <p:ph type="sldNum" sz="quarter" idx="12"/>
          </p:nvPr>
        </p:nvSpPr>
        <p:spPr/>
        <p:txBody>
          <a:bodyPr/>
          <a:lstStyle/>
          <a:p>
            <a:fld id="{26D2CB40-E50C-4D3C-A796-5519001A4ED7}" type="slidenum">
              <a:rPr lang="en-US" smtClean="0"/>
              <a:t>27</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760865"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DE-ESCALATION</a:t>
            </a:r>
          </a:p>
        </p:txBody>
      </p:sp>
    </p:spTree>
    <p:extLst>
      <p:ext uri="{BB962C8B-B14F-4D97-AF65-F5344CB8AC3E}">
        <p14:creationId xmlns:p14="http://schemas.microsoft.com/office/powerpoint/2010/main" val="2701296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27811"/>
            <a:ext cx="7886700" cy="3949151"/>
          </a:xfrm>
        </p:spPr>
        <p:txBody>
          <a:bodyPr>
            <a:normAutofit/>
          </a:bodyPr>
          <a:lstStyle/>
          <a:p>
            <a:pPr marL="0" indent="0" algn="ctr">
              <a:buNone/>
            </a:pPr>
            <a:r>
              <a:rPr lang="en-US" sz="3200" b="1" dirty="0">
                <a:solidFill>
                  <a:srgbClr val="002060"/>
                </a:solidFill>
              </a:rPr>
              <a:t>True or False?</a:t>
            </a:r>
          </a:p>
          <a:p>
            <a:pPr marL="0" indent="0" algn="ctr">
              <a:buNone/>
            </a:pPr>
            <a:endParaRPr lang="en-US" sz="3200" dirty="0">
              <a:solidFill>
                <a:srgbClr val="002060"/>
              </a:solidFill>
            </a:endParaRPr>
          </a:p>
          <a:p>
            <a:pPr marL="0" indent="0" algn="ctr">
              <a:buNone/>
            </a:pPr>
            <a:r>
              <a:rPr lang="en-US" sz="3200" dirty="0">
                <a:solidFill>
                  <a:srgbClr val="002060"/>
                </a:solidFill>
              </a:rPr>
              <a:t>Officers should automatically view </a:t>
            </a:r>
          </a:p>
          <a:p>
            <a:pPr marL="0" indent="0" algn="ctr">
              <a:buNone/>
            </a:pPr>
            <a:r>
              <a:rPr lang="en-US" sz="3200" dirty="0">
                <a:solidFill>
                  <a:srgbClr val="002060"/>
                </a:solidFill>
              </a:rPr>
              <a:t>non-compliance as a threat. </a:t>
            </a:r>
          </a:p>
        </p:txBody>
      </p:sp>
      <p:sp>
        <p:nvSpPr>
          <p:cNvPr id="4" name="Slide Number Placeholder 3"/>
          <p:cNvSpPr>
            <a:spLocks noGrp="1"/>
          </p:cNvSpPr>
          <p:nvPr>
            <p:ph type="sldNum" sz="quarter" idx="12"/>
          </p:nvPr>
        </p:nvSpPr>
        <p:spPr/>
        <p:txBody>
          <a:bodyPr/>
          <a:lstStyle/>
          <a:p>
            <a:fld id="{26D2CB40-E50C-4D3C-A796-5519001A4ED7}" type="slidenum">
              <a:rPr lang="en-US" smtClean="0"/>
              <a:t>28</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760866"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DE-ESCALATION</a:t>
            </a:r>
          </a:p>
        </p:txBody>
      </p:sp>
    </p:spTree>
    <p:extLst>
      <p:ext uri="{BB962C8B-B14F-4D97-AF65-F5344CB8AC3E}">
        <p14:creationId xmlns:p14="http://schemas.microsoft.com/office/powerpoint/2010/main" val="2896310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27811"/>
            <a:ext cx="7886700" cy="3949151"/>
          </a:xfrm>
        </p:spPr>
        <p:txBody>
          <a:bodyPr>
            <a:normAutofit/>
          </a:bodyPr>
          <a:lstStyle/>
          <a:p>
            <a:pPr marL="0" indent="0" algn="ctr">
              <a:buNone/>
            </a:pPr>
            <a:r>
              <a:rPr lang="en-US" sz="3200" b="1" dirty="0">
                <a:solidFill>
                  <a:srgbClr val="002060"/>
                </a:solidFill>
              </a:rPr>
              <a:t>True or False?</a:t>
            </a:r>
          </a:p>
          <a:p>
            <a:pPr marL="0" indent="0">
              <a:buNone/>
            </a:pPr>
            <a:endParaRPr lang="en-US" sz="3200" dirty="0">
              <a:solidFill>
                <a:srgbClr val="002060"/>
              </a:solidFill>
            </a:endParaRPr>
          </a:p>
          <a:p>
            <a:pPr marL="0" indent="0">
              <a:buNone/>
            </a:pPr>
            <a:r>
              <a:rPr lang="en-US" sz="3200" dirty="0">
                <a:solidFill>
                  <a:srgbClr val="002060"/>
                </a:solidFill>
              </a:rPr>
              <a:t>De-escalation does </a:t>
            </a:r>
            <a:r>
              <a:rPr lang="en-US" sz="3200" i="1" dirty="0">
                <a:solidFill>
                  <a:srgbClr val="002060"/>
                </a:solidFill>
              </a:rPr>
              <a:t>not </a:t>
            </a:r>
            <a:r>
              <a:rPr lang="en-US" sz="3200" dirty="0">
                <a:solidFill>
                  <a:srgbClr val="002060"/>
                </a:solidFill>
              </a:rPr>
              <a:t>take away or restrict an officers’ discretion to make an arrest if necessary, or to use force against an imminent threat.</a:t>
            </a:r>
          </a:p>
        </p:txBody>
      </p:sp>
      <p:sp>
        <p:nvSpPr>
          <p:cNvPr id="4" name="Slide Number Placeholder 3"/>
          <p:cNvSpPr>
            <a:spLocks noGrp="1"/>
          </p:cNvSpPr>
          <p:nvPr>
            <p:ph type="sldNum" sz="quarter" idx="12"/>
          </p:nvPr>
        </p:nvSpPr>
        <p:spPr/>
        <p:txBody>
          <a:bodyPr/>
          <a:lstStyle/>
          <a:p>
            <a:fld id="{26D2CB40-E50C-4D3C-A796-5519001A4ED7}" type="slidenum">
              <a:rPr lang="en-US" smtClean="0"/>
              <a:t>29</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635030"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ESCALATION / DE-ESCALATION</a:t>
            </a:r>
          </a:p>
        </p:txBody>
      </p:sp>
    </p:spTree>
    <p:extLst>
      <p:ext uri="{BB962C8B-B14F-4D97-AF65-F5344CB8AC3E}">
        <p14:creationId xmlns:p14="http://schemas.microsoft.com/office/powerpoint/2010/main" val="232405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5E7A517-7CBF-46B4-96A3-F448C61F1F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879" y="1982161"/>
            <a:ext cx="7558242" cy="4249256"/>
          </a:xfrm>
          <a:effectLst>
            <a:softEdge rad="635000"/>
          </a:effectLst>
        </p:spPr>
      </p:pic>
      <p:sp>
        <p:nvSpPr>
          <p:cNvPr id="4" name="Slide Number Placeholder 3"/>
          <p:cNvSpPr>
            <a:spLocks noGrp="1"/>
          </p:cNvSpPr>
          <p:nvPr>
            <p:ph type="sldNum" sz="quarter" idx="12"/>
          </p:nvPr>
        </p:nvSpPr>
        <p:spPr/>
        <p:txBody>
          <a:bodyPr/>
          <a:lstStyle/>
          <a:p>
            <a:fld id="{26D2CB40-E50C-4D3C-A796-5519001A4ED7}" type="slidenum">
              <a:rPr lang="en-US" smtClean="0"/>
              <a:t>3</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792880" y="1263535"/>
            <a:ext cx="7558242" cy="593693"/>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solidFill>
                  <a:srgbClr val="002060"/>
                </a:solidFill>
                <a:latin typeface="Algerian" panose="04020705040A02060702" pitchFamily="82" charset="0"/>
              </a:rPr>
              <a:t>CONTROL TACTICS</a:t>
            </a:r>
          </a:p>
        </p:txBody>
      </p:sp>
    </p:spTree>
    <p:extLst>
      <p:ext uri="{BB962C8B-B14F-4D97-AF65-F5344CB8AC3E}">
        <p14:creationId xmlns:p14="http://schemas.microsoft.com/office/powerpoint/2010/main" val="2459348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815" y="1560152"/>
            <a:ext cx="7886700" cy="4140345"/>
          </a:xfrm>
        </p:spPr>
        <p:txBody>
          <a:bodyPr>
            <a:normAutofit/>
          </a:bodyPr>
          <a:lstStyle/>
          <a:p>
            <a:pPr marL="0" indent="0" algn="ctr">
              <a:buNone/>
            </a:pPr>
            <a:r>
              <a:rPr lang="en-US" sz="3200" b="1" dirty="0">
                <a:solidFill>
                  <a:srgbClr val="002060"/>
                </a:solidFill>
              </a:rPr>
              <a:t>THIS IS THE END</a:t>
            </a:r>
          </a:p>
          <a:p>
            <a:pPr marL="0" indent="0" algn="ctr">
              <a:buNone/>
            </a:pPr>
            <a:r>
              <a:rPr lang="en-US" sz="3200" b="1" dirty="0">
                <a:solidFill>
                  <a:srgbClr val="002060"/>
                </a:solidFill>
              </a:rPr>
              <a:t> OF </a:t>
            </a:r>
          </a:p>
          <a:p>
            <a:pPr marL="0" indent="0" algn="ctr">
              <a:buNone/>
            </a:pPr>
            <a:r>
              <a:rPr lang="en-US" sz="3200" b="1" dirty="0">
                <a:solidFill>
                  <a:srgbClr val="002060"/>
                </a:solidFill>
              </a:rPr>
              <a:t>USE OF FORCE REVIEW</a:t>
            </a:r>
          </a:p>
        </p:txBody>
      </p:sp>
      <p:sp>
        <p:nvSpPr>
          <p:cNvPr id="4" name="Slide Number Placeholder 3"/>
          <p:cNvSpPr>
            <a:spLocks noGrp="1"/>
          </p:cNvSpPr>
          <p:nvPr>
            <p:ph type="sldNum" sz="quarter" idx="12"/>
          </p:nvPr>
        </p:nvSpPr>
        <p:spPr/>
        <p:txBody>
          <a:bodyPr/>
          <a:lstStyle/>
          <a:p>
            <a:fld id="{26D2CB40-E50C-4D3C-A796-5519001A4ED7}" type="slidenum">
              <a:rPr lang="en-US" smtClean="0"/>
              <a:t>30</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711351"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	</a:t>
            </a:r>
          </a:p>
        </p:txBody>
      </p:sp>
      <p:pic>
        <p:nvPicPr>
          <p:cNvPr id="7" name="Picture 6" descr="Shape, circle&#10;&#10;Description automatically generated">
            <a:extLst>
              <a:ext uri="{FF2B5EF4-FFF2-40B4-BE49-F238E27FC236}">
                <a16:creationId xmlns:a16="http://schemas.microsoft.com/office/drawing/2014/main" id="{15D40DF0-727D-4B36-9A43-BCC331637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112" y="3690722"/>
            <a:ext cx="2009775" cy="2009775"/>
          </a:xfrm>
          <a:prstGeom prst="rect">
            <a:avLst/>
          </a:prstGeom>
          <a:effectLst>
            <a:innerShdw blurRad="114300">
              <a:prstClr val="black"/>
            </a:innerShdw>
          </a:effectLst>
        </p:spPr>
      </p:pic>
    </p:spTree>
    <p:extLst>
      <p:ext uri="{BB962C8B-B14F-4D97-AF65-F5344CB8AC3E}">
        <p14:creationId xmlns:p14="http://schemas.microsoft.com/office/powerpoint/2010/main" val="1426206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4D270F26-F195-498F-A1E8-7D080ECAA3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834670"/>
            <a:ext cx="7886700" cy="4455985"/>
          </a:xfrm>
        </p:spPr>
      </p:pic>
      <p:sp>
        <p:nvSpPr>
          <p:cNvPr id="4" name="Slide Number Placeholder 3"/>
          <p:cNvSpPr>
            <a:spLocks noGrp="1"/>
          </p:cNvSpPr>
          <p:nvPr>
            <p:ph type="sldNum" sz="quarter" idx="12"/>
          </p:nvPr>
        </p:nvSpPr>
        <p:spPr/>
        <p:txBody>
          <a:bodyPr/>
          <a:lstStyle/>
          <a:p>
            <a:fld id="{26D2CB40-E50C-4D3C-A796-5519001A4ED7}" type="slidenum">
              <a:rPr lang="en-US" smtClean="0"/>
              <a:t>31</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245755"/>
            <a:ext cx="7886700"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HANDCUFF SELECTION</a:t>
            </a:r>
          </a:p>
        </p:txBody>
      </p:sp>
    </p:spTree>
    <p:extLst>
      <p:ext uri="{BB962C8B-B14F-4D97-AF65-F5344CB8AC3E}">
        <p14:creationId xmlns:p14="http://schemas.microsoft.com/office/powerpoint/2010/main" val="3362014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3600" dirty="0"/>
          </a:p>
          <a:p>
            <a:pPr algn="ctr"/>
            <a:r>
              <a:rPr lang="en-US" sz="3600" dirty="0">
                <a:solidFill>
                  <a:srgbClr val="002060"/>
                </a:solidFill>
              </a:rPr>
              <a:t>Trouble unlocking with your key.</a:t>
            </a:r>
          </a:p>
          <a:p>
            <a:pPr algn="ctr"/>
            <a:endParaRPr lang="en-US" sz="3600" dirty="0">
              <a:solidFill>
                <a:srgbClr val="002060"/>
              </a:solidFill>
            </a:endParaRPr>
          </a:p>
          <a:p>
            <a:pPr algn="ctr"/>
            <a:r>
              <a:rPr lang="en-US" sz="3600" dirty="0">
                <a:solidFill>
                  <a:srgbClr val="002060"/>
                </a:solidFill>
              </a:rPr>
              <a:t>Single bar will not rotate smoothly.</a:t>
            </a:r>
          </a:p>
          <a:p>
            <a:pPr marL="0" indent="0">
              <a:buNone/>
            </a:pPr>
            <a:endParaRPr lang="en-US" sz="2400" dirty="0"/>
          </a:p>
        </p:txBody>
      </p:sp>
      <p:sp>
        <p:nvSpPr>
          <p:cNvPr id="4" name="Slide Number Placeholder 3"/>
          <p:cNvSpPr>
            <a:spLocks noGrp="1"/>
          </p:cNvSpPr>
          <p:nvPr>
            <p:ph type="sldNum" sz="quarter" idx="12"/>
          </p:nvPr>
        </p:nvSpPr>
        <p:spPr/>
        <p:txBody>
          <a:bodyPr/>
          <a:lstStyle/>
          <a:p>
            <a:fld id="{26D2CB40-E50C-4D3C-A796-5519001A4ED7}" type="slidenum">
              <a:rPr lang="en-US" smtClean="0"/>
              <a:t>32</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214977"/>
            <a:ext cx="7760865"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MECHANICAL FAILURES</a:t>
            </a:r>
          </a:p>
        </p:txBody>
      </p:sp>
    </p:spTree>
    <p:extLst>
      <p:ext uri="{BB962C8B-B14F-4D97-AF65-F5344CB8AC3E}">
        <p14:creationId xmlns:p14="http://schemas.microsoft.com/office/powerpoint/2010/main" val="3727755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indoor, various, items, different&#10;&#10;Description automatically generated">
            <a:extLst>
              <a:ext uri="{FF2B5EF4-FFF2-40B4-BE49-F238E27FC236}">
                <a16:creationId xmlns:a16="http://schemas.microsoft.com/office/drawing/2014/main" id="{92DEDBB7-9D80-4C56-B592-C8BD90893D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1939" y="2036763"/>
            <a:ext cx="7360121" cy="4140200"/>
          </a:xfrm>
          <a:effectLst>
            <a:innerShdw blurRad="114300">
              <a:prstClr val="black"/>
            </a:innerShdw>
          </a:effectLst>
        </p:spPr>
      </p:pic>
      <p:sp>
        <p:nvSpPr>
          <p:cNvPr id="4" name="Slide Number Placeholder 3"/>
          <p:cNvSpPr>
            <a:spLocks noGrp="1"/>
          </p:cNvSpPr>
          <p:nvPr>
            <p:ph type="sldNum" sz="quarter" idx="12"/>
          </p:nvPr>
        </p:nvSpPr>
        <p:spPr/>
        <p:txBody>
          <a:bodyPr/>
          <a:lstStyle/>
          <a:p>
            <a:fld id="{26D2CB40-E50C-4D3C-A796-5519001A4ED7}" type="slidenum">
              <a:rPr lang="en-US" smtClean="0"/>
              <a:t>33</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216131" y="1334008"/>
            <a:ext cx="8628611"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BASIC HANDCUFFING CONCEPTS</a:t>
            </a:r>
          </a:p>
        </p:txBody>
      </p:sp>
    </p:spTree>
    <p:extLst>
      <p:ext uri="{BB962C8B-B14F-4D97-AF65-F5344CB8AC3E}">
        <p14:creationId xmlns:p14="http://schemas.microsoft.com/office/powerpoint/2010/main" val="250775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8516" y="2036617"/>
            <a:ext cx="7916834" cy="4140345"/>
          </a:xfrm>
        </p:spPr>
        <p:txBody>
          <a:bodyPr>
            <a:normAutofit fontScale="92500" lnSpcReduction="20000"/>
          </a:bodyPr>
          <a:lstStyle/>
          <a:p>
            <a:pPr marL="0" indent="0">
              <a:buNone/>
            </a:pPr>
            <a:endParaRPr lang="en-US" sz="3200" b="1" dirty="0"/>
          </a:p>
          <a:p>
            <a:pPr marL="0" indent="0">
              <a:buNone/>
            </a:pPr>
            <a:r>
              <a:rPr lang="en-US" sz="3200" b="1" dirty="0"/>
              <a:t>*It is important to gain control of the</a:t>
            </a:r>
          </a:p>
          <a:p>
            <a:pPr marL="0" indent="0">
              <a:buNone/>
            </a:pPr>
            <a:r>
              <a:rPr lang="en-US" sz="3200" b="1" dirty="0"/>
              <a:t>   subject from the first touch.</a:t>
            </a:r>
          </a:p>
          <a:p>
            <a:pPr marL="0" indent="0">
              <a:buNone/>
            </a:pPr>
            <a:endParaRPr lang="en-US" sz="3200" dirty="0">
              <a:solidFill>
                <a:srgbClr val="002060"/>
              </a:solidFill>
            </a:endParaRPr>
          </a:p>
          <a:p>
            <a:r>
              <a:rPr lang="en-US" sz="3200" dirty="0">
                <a:solidFill>
                  <a:srgbClr val="002060"/>
                </a:solidFill>
              </a:rPr>
              <a:t>Apply handcuffs smoothly &amp; quickly</a:t>
            </a:r>
          </a:p>
          <a:p>
            <a:r>
              <a:rPr lang="en-US" sz="3200" dirty="0">
                <a:solidFill>
                  <a:srgbClr val="002060"/>
                </a:solidFill>
              </a:rPr>
              <a:t>Pistol Grip</a:t>
            </a:r>
          </a:p>
          <a:p>
            <a:r>
              <a:rPr lang="en-US" sz="3200" dirty="0">
                <a:solidFill>
                  <a:srgbClr val="002060"/>
                </a:solidFill>
              </a:rPr>
              <a:t>Double Push Principle</a:t>
            </a:r>
          </a:p>
          <a:p>
            <a:r>
              <a:rPr lang="en-US" sz="3200" dirty="0">
                <a:solidFill>
                  <a:srgbClr val="002060"/>
                </a:solidFill>
              </a:rPr>
              <a:t>Double Lock Cuffs</a:t>
            </a:r>
          </a:p>
          <a:p>
            <a:r>
              <a:rPr lang="en-US" sz="3200" dirty="0">
                <a:solidFill>
                  <a:srgbClr val="002060"/>
                </a:solidFill>
              </a:rPr>
              <a:t>Check for Tightness</a:t>
            </a:r>
          </a:p>
        </p:txBody>
      </p:sp>
      <p:sp>
        <p:nvSpPr>
          <p:cNvPr id="4" name="Slide Number Placeholder 3"/>
          <p:cNvSpPr>
            <a:spLocks noGrp="1"/>
          </p:cNvSpPr>
          <p:nvPr>
            <p:ph type="sldNum" sz="quarter" idx="12"/>
          </p:nvPr>
        </p:nvSpPr>
        <p:spPr/>
        <p:txBody>
          <a:bodyPr/>
          <a:lstStyle/>
          <a:p>
            <a:fld id="{26D2CB40-E50C-4D3C-A796-5519001A4ED7}" type="slidenum">
              <a:rPr lang="en-US" smtClean="0"/>
              <a:t>34</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886700"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BASIC HANDCUFFING CONCEPTS</a:t>
            </a:r>
          </a:p>
        </p:txBody>
      </p:sp>
    </p:spTree>
    <p:extLst>
      <p:ext uri="{BB962C8B-B14F-4D97-AF65-F5344CB8AC3E}">
        <p14:creationId xmlns:p14="http://schemas.microsoft.com/office/powerpoint/2010/main" val="1622684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ctr">
              <a:buNone/>
            </a:pPr>
            <a:endParaRPr lang="en-US" dirty="0"/>
          </a:p>
          <a:p>
            <a:pPr algn="ctr"/>
            <a:r>
              <a:rPr lang="en-US" sz="3200" dirty="0">
                <a:solidFill>
                  <a:srgbClr val="002060"/>
                </a:solidFill>
              </a:rPr>
              <a:t>The keyhole must face out.</a:t>
            </a:r>
          </a:p>
          <a:p>
            <a:pPr marL="0" lvl="0" indent="0">
              <a:buNone/>
            </a:pPr>
            <a:endParaRPr lang="en-US" sz="3200" dirty="0">
              <a:solidFill>
                <a:srgbClr val="002060"/>
              </a:solidFill>
            </a:endParaRPr>
          </a:p>
          <a:p>
            <a:pPr algn="ctr"/>
            <a:r>
              <a:rPr lang="en-US" sz="3200" dirty="0">
                <a:solidFill>
                  <a:srgbClr val="002060"/>
                </a:solidFill>
              </a:rPr>
              <a:t>Injuries occur when handcuffs are too tight or not double locked.</a:t>
            </a:r>
          </a:p>
        </p:txBody>
      </p:sp>
      <p:sp>
        <p:nvSpPr>
          <p:cNvPr id="4" name="Slide Number Placeholder 3"/>
          <p:cNvSpPr>
            <a:spLocks noGrp="1"/>
          </p:cNvSpPr>
          <p:nvPr>
            <p:ph type="sldNum" sz="quarter" idx="12"/>
          </p:nvPr>
        </p:nvSpPr>
        <p:spPr/>
        <p:txBody>
          <a:bodyPr/>
          <a:lstStyle/>
          <a:p>
            <a:fld id="{26D2CB40-E50C-4D3C-A796-5519001A4ED7}" type="slidenum">
              <a:rPr lang="en-US" smtClean="0"/>
              <a:t>35</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886700"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HANDCUFFING MYTHS</a:t>
            </a:r>
          </a:p>
        </p:txBody>
      </p:sp>
    </p:spTree>
    <p:extLst>
      <p:ext uri="{BB962C8B-B14F-4D97-AF65-F5344CB8AC3E}">
        <p14:creationId xmlns:p14="http://schemas.microsoft.com/office/powerpoint/2010/main" val="2969480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-Assume every subject is a potential resistor.</a:t>
            </a:r>
          </a:p>
          <a:p>
            <a:pPr marL="0" indent="0">
              <a:buNone/>
            </a:pPr>
            <a:r>
              <a:rPr lang="en-US" dirty="0"/>
              <a:t>-Most of the time – resistance occurs after the first handcuff is applied.</a:t>
            </a:r>
          </a:p>
          <a:p>
            <a:r>
              <a:rPr lang="en-US" dirty="0">
                <a:solidFill>
                  <a:srgbClr val="002060"/>
                </a:solidFill>
              </a:rPr>
              <a:t>Passive Resistance</a:t>
            </a:r>
          </a:p>
          <a:p>
            <a:r>
              <a:rPr lang="en-US" dirty="0">
                <a:solidFill>
                  <a:srgbClr val="002060"/>
                </a:solidFill>
              </a:rPr>
              <a:t>Escort Position Resistance</a:t>
            </a:r>
          </a:p>
          <a:p>
            <a:r>
              <a:rPr lang="en-US" dirty="0">
                <a:solidFill>
                  <a:srgbClr val="002060"/>
                </a:solidFill>
              </a:rPr>
              <a:t>Totally Cooperative Subject</a:t>
            </a:r>
          </a:p>
          <a:p>
            <a:r>
              <a:rPr lang="en-US" dirty="0">
                <a:solidFill>
                  <a:srgbClr val="002060"/>
                </a:solidFill>
              </a:rPr>
              <a:t>Potentially Uncooperative Subject</a:t>
            </a:r>
          </a:p>
          <a:p>
            <a:r>
              <a:rPr lang="en-US" dirty="0">
                <a:solidFill>
                  <a:srgbClr val="002060"/>
                </a:solidFill>
              </a:rPr>
              <a:t>Totally Uncooperative Subject</a:t>
            </a:r>
          </a:p>
        </p:txBody>
      </p:sp>
      <p:sp>
        <p:nvSpPr>
          <p:cNvPr id="4" name="Slide Number Placeholder 3"/>
          <p:cNvSpPr>
            <a:spLocks noGrp="1"/>
          </p:cNvSpPr>
          <p:nvPr>
            <p:ph type="sldNum" sz="quarter" idx="12"/>
          </p:nvPr>
        </p:nvSpPr>
        <p:spPr/>
        <p:txBody>
          <a:bodyPr/>
          <a:lstStyle/>
          <a:p>
            <a:fld id="{26D2CB40-E50C-4D3C-A796-5519001A4ED7}" type="slidenum">
              <a:rPr lang="en-US" smtClean="0"/>
              <a:t>36</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82880" y="1451842"/>
            <a:ext cx="8332469"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RESISTANCE DURING HANDCUFFING</a:t>
            </a:r>
          </a:p>
        </p:txBody>
      </p:sp>
    </p:spTree>
    <p:extLst>
      <p:ext uri="{BB962C8B-B14F-4D97-AF65-F5344CB8AC3E}">
        <p14:creationId xmlns:p14="http://schemas.microsoft.com/office/powerpoint/2010/main" val="162483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dirty="0"/>
              <a:t>“The use of the stimulus pain to control resistive behavior.”  </a:t>
            </a:r>
            <a:r>
              <a:rPr lang="en-US" sz="2400" dirty="0" err="1"/>
              <a:t>Siddle</a:t>
            </a:r>
            <a:r>
              <a:rPr lang="en-US" sz="2400" dirty="0"/>
              <a:t> (2005)</a:t>
            </a:r>
          </a:p>
          <a:p>
            <a:pPr marL="0" indent="0">
              <a:buNone/>
            </a:pPr>
            <a:endParaRPr lang="en-US" sz="3200" dirty="0">
              <a:solidFill>
                <a:srgbClr val="002060"/>
              </a:solidFill>
            </a:endParaRPr>
          </a:p>
          <a:p>
            <a:r>
              <a:rPr lang="en-US" sz="3200" dirty="0">
                <a:solidFill>
                  <a:srgbClr val="002060"/>
                </a:solidFill>
              </a:rPr>
              <a:t>Keys to Pain Compliance Techniques</a:t>
            </a:r>
          </a:p>
          <a:p>
            <a:r>
              <a:rPr lang="en-US" sz="3200" dirty="0">
                <a:solidFill>
                  <a:srgbClr val="002060"/>
                </a:solidFill>
              </a:rPr>
              <a:t>Average Technique should be effective within three seconds</a:t>
            </a:r>
          </a:p>
          <a:p>
            <a:r>
              <a:rPr lang="en-US" sz="3200" dirty="0">
                <a:solidFill>
                  <a:srgbClr val="002060"/>
                </a:solidFill>
              </a:rPr>
              <a:t>A person must feel pain for it to work!</a:t>
            </a:r>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37</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628651" y="1334008"/>
            <a:ext cx="7760864"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PAIN COMPLIANCE</a:t>
            </a:r>
          </a:p>
        </p:txBody>
      </p:sp>
    </p:spTree>
    <p:extLst>
      <p:ext uri="{BB962C8B-B14F-4D97-AF65-F5344CB8AC3E}">
        <p14:creationId xmlns:p14="http://schemas.microsoft.com/office/powerpoint/2010/main" val="3538411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 schematic&#10;&#10;Description automatically generated">
            <a:extLst>
              <a:ext uri="{FF2B5EF4-FFF2-40B4-BE49-F238E27FC236}">
                <a16:creationId xmlns:a16="http://schemas.microsoft.com/office/drawing/2014/main" id="{379B4E79-3616-4C17-ACA3-B309E17068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0816" y="1756597"/>
            <a:ext cx="4372494" cy="4791623"/>
          </a:xfrm>
          <a:effectLst>
            <a:innerShdw blurRad="114300">
              <a:prstClr val="black"/>
            </a:innerShdw>
          </a:effectLst>
        </p:spPr>
      </p:pic>
      <p:sp>
        <p:nvSpPr>
          <p:cNvPr id="4" name="Slide Number Placeholder 3"/>
          <p:cNvSpPr>
            <a:spLocks noGrp="1"/>
          </p:cNvSpPr>
          <p:nvPr>
            <p:ph type="sldNum" sz="quarter" idx="12"/>
          </p:nvPr>
        </p:nvSpPr>
        <p:spPr/>
        <p:txBody>
          <a:bodyPr/>
          <a:lstStyle/>
          <a:p>
            <a:fld id="{26D2CB40-E50C-4D3C-A796-5519001A4ED7}" type="slidenum">
              <a:rPr lang="en-US" smtClean="0"/>
              <a:t>38</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162166"/>
            <a:ext cx="7635030"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OFFICER POSITIONING</a:t>
            </a:r>
          </a:p>
        </p:txBody>
      </p:sp>
    </p:spTree>
    <p:extLst>
      <p:ext uri="{BB962C8B-B14F-4D97-AF65-F5344CB8AC3E}">
        <p14:creationId xmlns:p14="http://schemas.microsoft.com/office/powerpoint/2010/main" val="4188682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3600" dirty="0"/>
          </a:p>
          <a:p>
            <a:pPr marL="0" indent="0" algn="ctr">
              <a:buNone/>
            </a:pPr>
            <a:r>
              <a:rPr lang="en-US" sz="3600" dirty="0">
                <a:solidFill>
                  <a:srgbClr val="002060"/>
                </a:solidFill>
              </a:rPr>
              <a:t>The minimum safe zone</a:t>
            </a:r>
          </a:p>
          <a:p>
            <a:pPr marL="0" indent="0" algn="ctr">
              <a:buNone/>
            </a:pPr>
            <a:r>
              <a:rPr lang="en-US" sz="3600" dirty="0">
                <a:solidFill>
                  <a:srgbClr val="002060"/>
                </a:solidFill>
              </a:rPr>
              <a:t> that an officer should maintain</a:t>
            </a:r>
          </a:p>
          <a:p>
            <a:pPr marL="0" indent="0" algn="ctr">
              <a:buNone/>
            </a:pPr>
            <a:r>
              <a:rPr lang="en-US" sz="3600" dirty="0">
                <a:solidFill>
                  <a:srgbClr val="002060"/>
                </a:solidFill>
              </a:rPr>
              <a:t> when dealing with others. </a:t>
            </a:r>
          </a:p>
        </p:txBody>
      </p:sp>
      <p:sp>
        <p:nvSpPr>
          <p:cNvPr id="4" name="Slide Number Placeholder 3"/>
          <p:cNvSpPr>
            <a:spLocks noGrp="1"/>
          </p:cNvSpPr>
          <p:nvPr>
            <p:ph type="sldNum" sz="quarter" idx="12"/>
          </p:nvPr>
        </p:nvSpPr>
        <p:spPr/>
        <p:txBody>
          <a:bodyPr/>
          <a:lstStyle/>
          <a:p>
            <a:fld id="{26D2CB40-E50C-4D3C-A796-5519001A4ED7}" type="slidenum">
              <a:rPr lang="en-US" smtClean="0"/>
              <a:t>39</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760865"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REACTIONARY GAP</a:t>
            </a:r>
          </a:p>
        </p:txBody>
      </p:sp>
    </p:spTree>
    <p:extLst>
      <p:ext uri="{BB962C8B-B14F-4D97-AF65-F5344CB8AC3E}">
        <p14:creationId xmlns:p14="http://schemas.microsoft.com/office/powerpoint/2010/main" val="84914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931" y="1830262"/>
            <a:ext cx="8919148" cy="4210773"/>
          </a:xfrm>
        </p:spPr>
        <p:txBody>
          <a:bodyPr>
            <a:normAutofit/>
          </a:bodyPr>
          <a:lstStyle/>
          <a:p>
            <a:pPr marL="0" indent="0" algn="ctr">
              <a:buNone/>
            </a:pPr>
            <a:r>
              <a:rPr lang="en-US" b="1" dirty="0">
                <a:solidFill>
                  <a:srgbClr val="002060"/>
                </a:solidFill>
              </a:rPr>
              <a:t>This course will:</a:t>
            </a:r>
          </a:p>
          <a:p>
            <a:r>
              <a:rPr lang="en-US" sz="3200" b="1" dirty="0">
                <a:solidFill>
                  <a:srgbClr val="002060"/>
                </a:solidFill>
              </a:rPr>
              <a:t>Review – Use of Force</a:t>
            </a:r>
          </a:p>
          <a:p>
            <a:r>
              <a:rPr lang="en-US" sz="3200" b="1" dirty="0">
                <a:solidFill>
                  <a:srgbClr val="002060"/>
                </a:solidFill>
              </a:rPr>
              <a:t>Review of Handcuffing Concepts</a:t>
            </a:r>
          </a:p>
          <a:p>
            <a:r>
              <a:rPr lang="en-US" sz="3200" b="1" dirty="0">
                <a:solidFill>
                  <a:srgbClr val="002060"/>
                </a:solidFill>
              </a:rPr>
              <a:t>Practice:</a:t>
            </a:r>
          </a:p>
          <a:p>
            <a:pPr lvl="1">
              <a:buFont typeface="Wingdings" panose="05000000000000000000" pitchFamily="2" charset="2"/>
              <a:buChar char="v"/>
            </a:pPr>
            <a:r>
              <a:rPr lang="en-US" sz="2800" b="1" dirty="0">
                <a:solidFill>
                  <a:srgbClr val="002060"/>
                </a:solidFill>
              </a:rPr>
              <a:t>Standing Handcuffing (Cooperative Subjects)</a:t>
            </a:r>
          </a:p>
          <a:p>
            <a:pPr lvl="1">
              <a:buFont typeface="Wingdings" panose="05000000000000000000" pitchFamily="2" charset="2"/>
              <a:buChar char="v"/>
            </a:pPr>
            <a:r>
              <a:rPr lang="en-US" sz="2800" b="1" dirty="0">
                <a:solidFill>
                  <a:srgbClr val="002060"/>
                </a:solidFill>
              </a:rPr>
              <a:t>Prone Handcuffing (Cooperative Subjects)</a:t>
            </a:r>
          </a:p>
          <a:p>
            <a:pPr lvl="1">
              <a:buFont typeface="Wingdings" panose="05000000000000000000" pitchFamily="2" charset="2"/>
              <a:buChar char="v"/>
            </a:pPr>
            <a:r>
              <a:rPr lang="en-US" sz="2800" b="1" dirty="0">
                <a:solidFill>
                  <a:srgbClr val="002060"/>
                </a:solidFill>
              </a:rPr>
              <a:t>Prone Handcuffing (Uncooperative Subjects)</a:t>
            </a:r>
          </a:p>
          <a:p>
            <a:pPr lvl="1">
              <a:buFont typeface="Wingdings" panose="05000000000000000000" pitchFamily="2" charset="2"/>
              <a:buChar char="v"/>
            </a:pPr>
            <a:endParaRPr lang="en-US" b="1" dirty="0"/>
          </a:p>
        </p:txBody>
      </p:sp>
      <p:sp>
        <p:nvSpPr>
          <p:cNvPr id="4" name="Slide Number Placeholder 3"/>
          <p:cNvSpPr>
            <a:spLocks noGrp="1"/>
          </p:cNvSpPr>
          <p:nvPr>
            <p:ph type="sldNum" sz="quarter" idx="12"/>
          </p:nvPr>
        </p:nvSpPr>
        <p:spPr/>
        <p:txBody>
          <a:bodyPr/>
          <a:lstStyle/>
          <a:p>
            <a:fld id="{26D2CB40-E50C-4D3C-A796-5519001A4ED7}" type="slidenum">
              <a:rPr lang="en-US" smtClean="0"/>
              <a:t>4</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711351"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42188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3200" dirty="0">
              <a:solidFill>
                <a:srgbClr val="002060"/>
              </a:solidFill>
            </a:endParaRPr>
          </a:p>
          <a:p>
            <a:r>
              <a:rPr lang="en-US" sz="3200" dirty="0">
                <a:solidFill>
                  <a:srgbClr val="002060"/>
                </a:solidFill>
              </a:rPr>
              <a:t>Contact Officer</a:t>
            </a:r>
          </a:p>
          <a:p>
            <a:r>
              <a:rPr lang="en-US" sz="3200" dirty="0">
                <a:solidFill>
                  <a:srgbClr val="002060"/>
                </a:solidFill>
              </a:rPr>
              <a:t>Cover Officer</a:t>
            </a:r>
          </a:p>
          <a:p>
            <a:r>
              <a:rPr lang="en-US" sz="3200" dirty="0">
                <a:solidFill>
                  <a:srgbClr val="002060"/>
                </a:solidFill>
              </a:rPr>
              <a:t>Additional Officers</a:t>
            </a:r>
          </a:p>
          <a:p>
            <a:r>
              <a:rPr lang="en-US" sz="3200" dirty="0">
                <a:solidFill>
                  <a:srgbClr val="002060"/>
                </a:solidFill>
              </a:rPr>
              <a:t>Supervisor/Senior Officer</a:t>
            </a:r>
          </a:p>
        </p:txBody>
      </p:sp>
      <p:sp>
        <p:nvSpPr>
          <p:cNvPr id="4" name="Slide Number Placeholder 3"/>
          <p:cNvSpPr>
            <a:spLocks noGrp="1"/>
          </p:cNvSpPr>
          <p:nvPr>
            <p:ph type="sldNum" sz="quarter" idx="12"/>
          </p:nvPr>
        </p:nvSpPr>
        <p:spPr/>
        <p:txBody>
          <a:bodyPr/>
          <a:lstStyle/>
          <a:p>
            <a:fld id="{26D2CB40-E50C-4D3C-A796-5519001A4ED7}" type="slidenum">
              <a:rPr lang="en-US" smtClean="0"/>
              <a:t>40</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628650" y="1336892"/>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2060"/>
                </a:solidFill>
              </a:rPr>
              <a:t>Respond as a Team</a:t>
            </a:r>
          </a:p>
        </p:txBody>
      </p:sp>
    </p:spTree>
    <p:extLst>
      <p:ext uri="{BB962C8B-B14F-4D97-AF65-F5344CB8AC3E}">
        <p14:creationId xmlns:p14="http://schemas.microsoft.com/office/powerpoint/2010/main" val="1941561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254" y="2036617"/>
            <a:ext cx="8828115" cy="4319734"/>
          </a:xfrm>
        </p:spPr>
        <p:txBody>
          <a:bodyPr>
            <a:normAutofit/>
          </a:bodyPr>
          <a:lstStyle/>
          <a:p>
            <a:pPr marL="0" indent="0" algn="ctr">
              <a:buNone/>
            </a:pPr>
            <a:r>
              <a:rPr lang="en-US" sz="3200" dirty="0">
                <a:solidFill>
                  <a:srgbClr val="002060"/>
                </a:solidFill>
              </a:rPr>
              <a:t>Nearly every encounter between</a:t>
            </a:r>
          </a:p>
          <a:p>
            <a:pPr marL="0" indent="0" algn="ctr">
              <a:buNone/>
            </a:pPr>
            <a:r>
              <a:rPr lang="en-US" sz="3200" dirty="0">
                <a:solidFill>
                  <a:srgbClr val="002060"/>
                </a:solidFill>
              </a:rPr>
              <a:t> a police officer and a member of the public </a:t>
            </a:r>
          </a:p>
          <a:p>
            <a:pPr marL="0" indent="0" algn="ctr">
              <a:buNone/>
            </a:pPr>
            <a:r>
              <a:rPr lang="en-US" sz="3200" dirty="0">
                <a:solidFill>
                  <a:srgbClr val="002060"/>
                </a:solidFill>
              </a:rPr>
              <a:t>starts and ends with words. </a:t>
            </a:r>
          </a:p>
          <a:p>
            <a:pPr marL="0" indent="0" algn="ctr">
              <a:buNone/>
            </a:pPr>
            <a:endParaRPr lang="en-US" sz="3200" dirty="0">
              <a:solidFill>
                <a:srgbClr val="002060"/>
              </a:solidFill>
            </a:endParaRPr>
          </a:p>
          <a:p>
            <a:pPr marL="0" indent="0" algn="ctr">
              <a:buNone/>
            </a:pPr>
            <a:r>
              <a:rPr lang="en-US" sz="3200" dirty="0">
                <a:solidFill>
                  <a:srgbClr val="002060"/>
                </a:solidFill>
              </a:rPr>
              <a:t>Remember that </a:t>
            </a:r>
            <a:r>
              <a:rPr lang="en-US" sz="3200" u="sng" dirty="0">
                <a:solidFill>
                  <a:srgbClr val="002060"/>
                </a:solidFill>
              </a:rPr>
              <a:t>you are the person in control</a:t>
            </a:r>
            <a:r>
              <a:rPr lang="en-US" sz="3200" dirty="0">
                <a:solidFill>
                  <a:srgbClr val="002060"/>
                </a:solidFill>
              </a:rPr>
              <a:t>, so exercise that control, with your words, actions, and attitude, in order to take the situation to the resolution you want.</a:t>
            </a:r>
          </a:p>
        </p:txBody>
      </p:sp>
      <p:sp>
        <p:nvSpPr>
          <p:cNvPr id="4" name="Slide Number Placeholder 3"/>
          <p:cNvSpPr>
            <a:spLocks noGrp="1"/>
          </p:cNvSpPr>
          <p:nvPr>
            <p:ph type="sldNum" sz="quarter" idx="12"/>
          </p:nvPr>
        </p:nvSpPr>
        <p:spPr/>
        <p:txBody>
          <a:bodyPr/>
          <a:lstStyle/>
          <a:p>
            <a:fld id="{26D2CB40-E50C-4D3C-A796-5519001A4ED7}" type="slidenum">
              <a:rPr lang="en-US" smtClean="0"/>
              <a:t>41</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628650" y="1334008"/>
            <a:ext cx="8012535"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COMMUNICATIONS</a:t>
            </a:r>
          </a:p>
        </p:txBody>
      </p:sp>
    </p:spTree>
    <p:extLst>
      <p:ext uri="{BB962C8B-B14F-4D97-AF65-F5344CB8AC3E}">
        <p14:creationId xmlns:p14="http://schemas.microsoft.com/office/powerpoint/2010/main" val="2522843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6600" b="1" dirty="0">
              <a:solidFill>
                <a:srgbClr val="002060"/>
              </a:solidFill>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42</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pic>
        <p:nvPicPr>
          <p:cNvPr id="12" name="Picture 11" descr="A picture containing text, nature, night sky&#10;&#10;Description automatically generated">
            <a:extLst>
              <a:ext uri="{FF2B5EF4-FFF2-40B4-BE49-F238E27FC236}">
                <a16:creationId xmlns:a16="http://schemas.microsoft.com/office/drawing/2014/main" id="{B2C86CE3-9A95-4FA9-A475-AD360C405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29" y="1628155"/>
            <a:ext cx="8246225" cy="4638502"/>
          </a:xfrm>
          <a:prstGeom prst="rect">
            <a:avLst/>
          </a:prstGeom>
          <a:effectLst>
            <a:innerShdw blurRad="114300">
              <a:prstClr val="black"/>
            </a:innerShdw>
          </a:effectLst>
          <a:scene3d>
            <a:camera prst="orthographicFront"/>
            <a:lightRig rig="threePt" dir="t"/>
          </a:scene3d>
          <a:sp3d>
            <a:bevelT prst="angle"/>
          </a:sp3d>
        </p:spPr>
      </p:pic>
    </p:spTree>
    <p:extLst>
      <p:ext uri="{BB962C8B-B14F-4D97-AF65-F5344CB8AC3E}">
        <p14:creationId xmlns:p14="http://schemas.microsoft.com/office/powerpoint/2010/main" val="4108982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5921"/>
            <a:ext cx="7886700" cy="4531042"/>
          </a:xfrm>
        </p:spPr>
        <p:txBody>
          <a:bodyPr>
            <a:normAutofit/>
          </a:bodyPr>
          <a:lstStyle/>
          <a:p>
            <a:pPr marL="0" indent="0" algn="ctr">
              <a:buNone/>
            </a:pPr>
            <a:r>
              <a:rPr lang="en-US" sz="3200" b="1" dirty="0">
                <a:solidFill>
                  <a:srgbClr val="002060"/>
                </a:solidFill>
              </a:rPr>
              <a:t> </a:t>
            </a:r>
          </a:p>
        </p:txBody>
      </p:sp>
      <p:sp>
        <p:nvSpPr>
          <p:cNvPr id="4" name="Slide Number Placeholder 3"/>
          <p:cNvSpPr>
            <a:spLocks noGrp="1"/>
          </p:cNvSpPr>
          <p:nvPr>
            <p:ph type="sldNum" sz="quarter" idx="12"/>
          </p:nvPr>
        </p:nvSpPr>
        <p:spPr/>
        <p:txBody>
          <a:bodyPr/>
          <a:lstStyle/>
          <a:p>
            <a:fld id="{26D2CB40-E50C-4D3C-A796-5519001A4ED7}" type="slidenum">
              <a:rPr lang="en-US" smtClean="0"/>
              <a:t>43</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711351"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	</a:t>
            </a:r>
          </a:p>
        </p:txBody>
      </p:sp>
      <p:pic>
        <p:nvPicPr>
          <p:cNvPr id="8" name="Picture 7" descr="A picture containing text&#10;&#10;Description automatically generated">
            <a:extLst>
              <a:ext uri="{FF2B5EF4-FFF2-40B4-BE49-F238E27FC236}">
                <a16:creationId xmlns:a16="http://schemas.microsoft.com/office/drawing/2014/main" id="{0E9F4E59-DB9E-4307-A68B-186BF6FD8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19" y="1603629"/>
            <a:ext cx="7172362" cy="4636952"/>
          </a:xfrm>
          <a:prstGeom prst="rect">
            <a:avLst/>
          </a:prstGeom>
          <a:effectLst>
            <a:innerShdw blurRad="63500" dist="50800" dir="8100000">
              <a:prstClr val="black">
                <a:alpha val="50000"/>
              </a:prstClr>
            </a:innerShdw>
          </a:effectLst>
          <a:scene3d>
            <a:camera prst="orthographicFront"/>
            <a:lightRig rig="threePt" dir="t"/>
          </a:scene3d>
          <a:sp3d>
            <a:bevelT prst="angle"/>
          </a:sp3d>
        </p:spPr>
      </p:pic>
    </p:spTree>
    <p:extLst>
      <p:ext uri="{BB962C8B-B14F-4D97-AF65-F5344CB8AC3E}">
        <p14:creationId xmlns:p14="http://schemas.microsoft.com/office/powerpoint/2010/main" val="426623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80561"/>
          </a:xfrm>
        </p:spPr>
        <p:txBody>
          <a:bodyPr>
            <a:normAutofit/>
          </a:bodyPr>
          <a:lstStyle/>
          <a:p>
            <a:pPr>
              <a:buFont typeface="Wingdings" panose="05000000000000000000" pitchFamily="2" charset="2"/>
              <a:buChar char="v"/>
            </a:pPr>
            <a:r>
              <a:rPr lang="en-US" b="1" dirty="0"/>
              <a:t>NO LIVE FIREARMS, CHEMICAL AGENTS, KNIVES, OR ANY OTHER WEAPONS ARE ALLOWED</a:t>
            </a:r>
            <a:r>
              <a:rPr lang="en-US" dirty="0"/>
              <a:t>.</a:t>
            </a:r>
          </a:p>
          <a:p>
            <a:pPr>
              <a:buFont typeface="Wingdings" panose="05000000000000000000" pitchFamily="2" charset="2"/>
              <a:buChar char="v"/>
            </a:pPr>
            <a:r>
              <a:rPr lang="en-US" dirty="0">
                <a:solidFill>
                  <a:srgbClr val="002060"/>
                </a:solidFill>
              </a:rPr>
              <a:t>Instructors/ Students will participate in a check for weapons prior to start of physical practice.</a:t>
            </a:r>
          </a:p>
          <a:p>
            <a:pPr>
              <a:buFont typeface="Wingdings" panose="05000000000000000000" pitchFamily="2" charset="2"/>
              <a:buChar char="v"/>
            </a:pPr>
            <a:r>
              <a:rPr lang="en-US" dirty="0"/>
              <a:t>DISRUPTIVE BEHAVIOR WILL NOT BE TOLERATED </a:t>
            </a:r>
            <a:r>
              <a:rPr lang="en-US" dirty="0">
                <a:solidFill>
                  <a:srgbClr val="002060"/>
                </a:solidFill>
              </a:rPr>
              <a:t>– Lead Instructors are required by MPOETC to dismiss students accordingly. </a:t>
            </a:r>
          </a:p>
        </p:txBody>
      </p:sp>
      <p:sp>
        <p:nvSpPr>
          <p:cNvPr id="4" name="Slide Number Placeholder 3"/>
          <p:cNvSpPr>
            <a:spLocks noGrp="1"/>
          </p:cNvSpPr>
          <p:nvPr>
            <p:ph type="sldNum" sz="quarter" idx="12"/>
          </p:nvPr>
        </p:nvSpPr>
        <p:spPr/>
        <p:txBody>
          <a:bodyPr/>
          <a:lstStyle/>
          <a:p>
            <a:fld id="{26D2CB40-E50C-4D3C-A796-5519001A4ED7}" type="slidenum">
              <a:rPr lang="en-US" smtClean="0"/>
              <a:t>44</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RULES FOR PRACTICAL CLASS</a:t>
            </a:r>
          </a:p>
        </p:txBody>
      </p:sp>
    </p:spTree>
    <p:extLst>
      <p:ext uri="{BB962C8B-B14F-4D97-AF65-F5344CB8AC3E}">
        <p14:creationId xmlns:p14="http://schemas.microsoft.com/office/powerpoint/2010/main" val="2682253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80561"/>
          </a:xfrm>
        </p:spPr>
        <p:txBody>
          <a:bodyPr>
            <a:normAutofit/>
          </a:bodyPr>
          <a:lstStyle/>
          <a:p>
            <a:pPr>
              <a:buFont typeface="Wingdings" panose="05000000000000000000" pitchFamily="2" charset="2"/>
              <a:buChar char="v"/>
            </a:pPr>
            <a:r>
              <a:rPr lang="en-US" dirty="0">
                <a:solidFill>
                  <a:srgbClr val="002060"/>
                </a:solidFill>
              </a:rPr>
              <a:t>Per MPOETC rules:  No section of this class can be missed.  If you have a need to miss any portion of the class – please reschedule.</a:t>
            </a:r>
          </a:p>
          <a:p>
            <a:pPr marL="0" indent="0">
              <a:buNone/>
            </a:pPr>
            <a:endParaRPr lang="en-US" dirty="0">
              <a:solidFill>
                <a:srgbClr val="002060"/>
              </a:solidFill>
            </a:endParaRPr>
          </a:p>
          <a:p>
            <a:pPr marL="0" indent="0">
              <a:buNone/>
            </a:pPr>
            <a:r>
              <a:rPr lang="en-US" sz="3200" b="1" dirty="0">
                <a:solidFill>
                  <a:srgbClr val="002060"/>
                </a:solidFill>
              </a:rPr>
              <a:t>Prior to training</a:t>
            </a:r>
            <a:r>
              <a:rPr lang="en-US" sz="3200" dirty="0">
                <a:solidFill>
                  <a:srgbClr val="002060"/>
                </a:solidFill>
              </a:rPr>
              <a:t>:</a:t>
            </a:r>
          </a:p>
          <a:p>
            <a:pPr>
              <a:buFont typeface="Wingdings" panose="05000000000000000000" pitchFamily="2" charset="2"/>
              <a:buChar char="v"/>
            </a:pPr>
            <a:r>
              <a:rPr lang="en-US" sz="3200" dirty="0">
                <a:solidFill>
                  <a:srgbClr val="002060"/>
                </a:solidFill>
              </a:rPr>
              <a:t> Remove all jewelry</a:t>
            </a:r>
          </a:p>
          <a:p>
            <a:pPr>
              <a:buFont typeface="Wingdings" panose="05000000000000000000" pitchFamily="2" charset="2"/>
              <a:buChar char="v"/>
            </a:pPr>
            <a:r>
              <a:rPr lang="en-US" sz="3200" dirty="0">
                <a:solidFill>
                  <a:srgbClr val="002060"/>
                </a:solidFill>
              </a:rPr>
              <a:t>Trim fingernails</a:t>
            </a:r>
          </a:p>
          <a:p>
            <a:pPr>
              <a:buFont typeface="Wingdings" panose="05000000000000000000" pitchFamily="2" charset="2"/>
              <a:buChar char="v"/>
            </a:pPr>
            <a:r>
              <a:rPr lang="en-US" sz="3200" dirty="0">
                <a:solidFill>
                  <a:srgbClr val="002060"/>
                </a:solidFill>
              </a:rPr>
              <a:t>Shower – no cologne or perfumes</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45</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889729"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RULES FOR PRACTICAL CLASS</a:t>
            </a:r>
          </a:p>
        </p:txBody>
      </p:sp>
    </p:spTree>
    <p:extLst>
      <p:ext uri="{BB962C8B-B14F-4D97-AF65-F5344CB8AC3E}">
        <p14:creationId xmlns:p14="http://schemas.microsoft.com/office/powerpoint/2010/main" val="1211692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122486" cy="4319734"/>
          </a:xfrm>
        </p:spPr>
        <p:txBody>
          <a:bodyPr/>
          <a:lstStyle/>
          <a:p>
            <a:pPr>
              <a:buFont typeface="Wingdings" panose="05000000000000000000" pitchFamily="2" charset="2"/>
              <a:buChar char="v"/>
            </a:pPr>
            <a:r>
              <a:rPr lang="en-US" b="1" dirty="0">
                <a:solidFill>
                  <a:srgbClr val="002060"/>
                </a:solidFill>
              </a:rPr>
              <a:t>Instructors</a:t>
            </a:r>
            <a:r>
              <a:rPr lang="en-US" dirty="0">
                <a:solidFill>
                  <a:srgbClr val="002060"/>
                </a:solidFill>
              </a:rPr>
              <a:t>: create a safe training environment and maintain discipline</a:t>
            </a:r>
          </a:p>
          <a:p>
            <a:pPr>
              <a:buFont typeface="Wingdings" panose="05000000000000000000" pitchFamily="2" charset="2"/>
              <a:buChar char="v"/>
            </a:pPr>
            <a:r>
              <a:rPr lang="en-US" b="1" dirty="0">
                <a:solidFill>
                  <a:srgbClr val="002060"/>
                </a:solidFill>
              </a:rPr>
              <a:t>Students</a:t>
            </a:r>
            <a:r>
              <a:rPr lang="en-US" dirty="0">
                <a:solidFill>
                  <a:srgbClr val="002060"/>
                </a:solidFill>
              </a:rPr>
              <a:t>:  follow instructions &amp; train in a safe professional manner</a:t>
            </a:r>
          </a:p>
          <a:p>
            <a:pPr>
              <a:buFont typeface="Wingdings" panose="05000000000000000000" pitchFamily="2" charset="2"/>
              <a:buChar char="v"/>
            </a:pPr>
            <a:r>
              <a:rPr lang="en-US" b="1" dirty="0">
                <a:solidFill>
                  <a:srgbClr val="002060"/>
                </a:solidFill>
              </a:rPr>
              <a:t>Students</a:t>
            </a:r>
            <a:r>
              <a:rPr lang="en-US" dirty="0">
                <a:solidFill>
                  <a:srgbClr val="002060"/>
                </a:solidFill>
              </a:rPr>
              <a:t>:  advise of any pre-existing injuries or health conditions to be taken into consideration – the student shall participate to the level of their ability</a:t>
            </a:r>
          </a:p>
        </p:txBody>
      </p:sp>
      <p:sp>
        <p:nvSpPr>
          <p:cNvPr id="4" name="Slide Number Placeholder 3"/>
          <p:cNvSpPr>
            <a:spLocks noGrp="1"/>
          </p:cNvSpPr>
          <p:nvPr>
            <p:ph type="sldNum" sz="quarter" idx="12"/>
          </p:nvPr>
        </p:nvSpPr>
        <p:spPr/>
        <p:txBody>
          <a:bodyPr/>
          <a:lstStyle/>
          <a:p>
            <a:fld id="{26D2CB40-E50C-4D3C-A796-5519001A4ED7}" type="slidenum">
              <a:rPr lang="en-US" smtClean="0"/>
              <a:t>46</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7122486"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RULES FOR PRACTICAL CLASS</a:t>
            </a:r>
          </a:p>
        </p:txBody>
      </p:sp>
    </p:spTree>
    <p:extLst>
      <p:ext uri="{BB962C8B-B14F-4D97-AF65-F5344CB8AC3E}">
        <p14:creationId xmlns:p14="http://schemas.microsoft.com/office/powerpoint/2010/main" val="2131290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80561"/>
          </a:xfrm>
        </p:spPr>
        <p:txBody>
          <a:bodyPr>
            <a:normAutofit/>
          </a:bodyPr>
          <a:lstStyle/>
          <a:p>
            <a:pPr>
              <a:buFont typeface="Wingdings" panose="05000000000000000000" pitchFamily="2" charset="2"/>
              <a:buChar char="v"/>
            </a:pPr>
            <a:r>
              <a:rPr lang="en-US" b="1" dirty="0">
                <a:solidFill>
                  <a:srgbClr val="002060"/>
                </a:solidFill>
              </a:rPr>
              <a:t>Students</a:t>
            </a:r>
            <a:r>
              <a:rPr lang="en-US" dirty="0">
                <a:solidFill>
                  <a:srgbClr val="002060"/>
                </a:solidFill>
              </a:rPr>
              <a:t>:  Exercise good judgement –</a:t>
            </a:r>
          </a:p>
          <a:p>
            <a:pPr marL="0" indent="0">
              <a:buNone/>
            </a:pPr>
            <a:r>
              <a:rPr lang="en-US" dirty="0">
                <a:solidFill>
                  <a:srgbClr val="002060"/>
                </a:solidFill>
              </a:rPr>
              <a:t>No horseplay or aggressive actions which might cause injury to a student or instructor will be tolerated.</a:t>
            </a:r>
          </a:p>
          <a:p>
            <a:pPr marL="0" indent="0">
              <a:buNone/>
            </a:pPr>
            <a:endParaRPr lang="en-US" dirty="0">
              <a:solidFill>
                <a:srgbClr val="002060"/>
              </a:solidFill>
            </a:endParaRPr>
          </a:p>
          <a:p>
            <a:pPr>
              <a:buFont typeface="Wingdings" panose="05000000000000000000" pitchFamily="2" charset="2"/>
              <a:buChar char="v"/>
            </a:pPr>
            <a:r>
              <a:rPr lang="en-US" b="1" dirty="0">
                <a:solidFill>
                  <a:srgbClr val="002060"/>
                </a:solidFill>
              </a:rPr>
              <a:t>Students</a:t>
            </a:r>
            <a:r>
              <a:rPr lang="en-US" dirty="0">
                <a:solidFill>
                  <a:srgbClr val="002060"/>
                </a:solidFill>
              </a:rPr>
              <a:t>:  Position yourself on the training mats properly when practicing techniques to avoid injury.  Injuries must be reported to the instructor immediately</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47</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989482"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RULES FOR PRACTICAL CLASS</a:t>
            </a:r>
          </a:p>
        </p:txBody>
      </p:sp>
    </p:spTree>
    <p:extLst>
      <p:ext uri="{BB962C8B-B14F-4D97-AF65-F5344CB8AC3E}">
        <p14:creationId xmlns:p14="http://schemas.microsoft.com/office/powerpoint/2010/main" val="1094786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80561"/>
          </a:xfrm>
        </p:spPr>
        <p:txBody>
          <a:bodyPr>
            <a:normAutofit/>
          </a:bodyPr>
          <a:lstStyle/>
          <a:p>
            <a:pPr>
              <a:buFont typeface="Wingdings" panose="05000000000000000000" pitchFamily="2" charset="2"/>
              <a:buChar char="v"/>
            </a:pPr>
            <a:r>
              <a:rPr lang="en-US" b="1" dirty="0">
                <a:solidFill>
                  <a:srgbClr val="002060"/>
                </a:solidFill>
              </a:rPr>
              <a:t>All students are safety officers</a:t>
            </a:r>
            <a:r>
              <a:rPr lang="en-US" dirty="0">
                <a:solidFill>
                  <a:srgbClr val="002060"/>
                </a:solidFill>
              </a:rPr>
              <a:t>:  Any condition that is unsafe must be reported to the instructor.</a:t>
            </a:r>
          </a:p>
          <a:p>
            <a:pPr>
              <a:buFont typeface="Wingdings" panose="05000000000000000000" pitchFamily="2" charset="2"/>
              <a:buChar char="v"/>
            </a:pPr>
            <a:r>
              <a:rPr lang="en-US" dirty="0">
                <a:solidFill>
                  <a:srgbClr val="002060"/>
                </a:solidFill>
              </a:rPr>
              <a:t>All injuries, no matter how slight, must be reported to the instructor as soon as possible after they occur; but no later than the end of class.  </a:t>
            </a:r>
          </a:p>
          <a:p>
            <a:pPr>
              <a:buFont typeface="Wingdings" panose="05000000000000000000" pitchFamily="2" charset="2"/>
              <a:buChar char="v"/>
            </a:pPr>
            <a:endParaRPr lang="en-US" dirty="0">
              <a:solidFill>
                <a:srgbClr val="002060"/>
              </a:solidFill>
            </a:endParaRPr>
          </a:p>
          <a:p>
            <a:pPr>
              <a:buFont typeface="Wingdings" panose="05000000000000000000" pitchFamily="2" charset="2"/>
              <a:buChar char="v"/>
            </a:pPr>
            <a:r>
              <a:rPr lang="en-US" dirty="0">
                <a:solidFill>
                  <a:srgbClr val="002060"/>
                </a:solidFill>
              </a:rPr>
              <a:t>Please Respect The Rules.</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48</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856478"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RULES FOR PRACTICAL CLASS</a:t>
            </a:r>
          </a:p>
        </p:txBody>
      </p:sp>
    </p:spTree>
    <p:extLst>
      <p:ext uri="{BB962C8B-B14F-4D97-AF65-F5344CB8AC3E}">
        <p14:creationId xmlns:p14="http://schemas.microsoft.com/office/powerpoint/2010/main" val="3538262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6600" b="1" dirty="0">
                <a:solidFill>
                  <a:srgbClr val="002060"/>
                </a:solidFill>
              </a:rPr>
              <a:t>SAFETY CHECK!!</a:t>
            </a:r>
          </a:p>
          <a:p>
            <a:pPr marL="0" indent="0" algn="ctr">
              <a:buNone/>
            </a:pPr>
            <a:endParaRPr lang="en-US" sz="6600" b="1" dirty="0">
              <a:solidFill>
                <a:srgbClr val="002060"/>
              </a:solidFill>
            </a:endParaRPr>
          </a:p>
          <a:p>
            <a:pPr marL="0" indent="0" algn="ctr">
              <a:buNone/>
            </a:pPr>
            <a:r>
              <a:rPr lang="en-US" sz="6600" b="1" dirty="0">
                <a:solidFill>
                  <a:srgbClr val="C00000"/>
                </a:solidFill>
              </a:rPr>
              <a:t>Warm Up</a:t>
            </a:r>
          </a:p>
          <a:p>
            <a:pPr marL="0" indent="0" algn="ctr">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49</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177293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3222" y="1157504"/>
            <a:ext cx="7886700" cy="699724"/>
          </a:xfrm>
        </p:spPr>
        <p:txBody>
          <a:bodyPr>
            <a:normAutofit/>
          </a:bodyPr>
          <a:lstStyle/>
          <a:p>
            <a:pPr marL="0" indent="0" algn="ctr">
              <a:buNone/>
            </a:pPr>
            <a:r>
              <a:rPr lang="en-US" sz="4400" b="1" dirty="0">
                <a:solidFill>
                  <a:srgbClr val="002060"/>
                </a:solidFill>
              </a:rPr>
              <a:t>USE OF FORCE</a:t>
            </a:r>
          </a:p>
        </p:txBody>
      </p:sp>
      <p:sp>
        <p:nvSpPr>
          <p:cNvPr id="4" name="Slide Number Placeholder 3"/>
          <p:cNvSpPr>
            <a:spLocks noGrp="1"/>
          </p:cNvSpPr>
          <p:nvPr>
            <p:ph type="sldNum" sz="quarter" idx="12"/>
          </p:nvPr>
        </p:nvSpPr>
        <p:spPr/>
        <p:txBody>
          <a:bodyPr/>
          <a:lstStyle/>
          <a:p>
            <a:fld id="{26D2CB40-E50C-4D3C-A796-5519001A4ED7}" type="slidenum">
              <a:rPr lang="en-US" smtClean="0"/>
              <a:t>5</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628650" y="2469756"/>
            <a:ext cx="8087106"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25EE4CA5-1B30-402E-8656-8E4393192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46" y="1807353"/>
            <a:ext cx="8087107" cy="4548998"/>
          </a:xfrm>
          <a:prstGeom prst="rect">
            <a:avLst/>
          </a:prstGeom>
          <a:effectLst>
            <a:innerShdw blurRad="114300">
              <a:prstClr val="black"/>
            </a:innerShdw>
          </a:effectLst>
          <a:scene3d>
            <a:camera prst="orthographicFront"/>
            <a:lightRig rig="threePt" dir="t"/>
          </a:scene3d>
          <a:sp3d>
            <a:bevelT w="139700" h="139700" prst="divot"/>
          </a:sp3d>
        </p:spPr>
      </p:pic>
    </p:spTree>
    <p:extLst>
      <p:ext uri="{BB962C8B-B14F-4D97-AF65-F5344CB8AC3E}">
        <p14:creationId xmlns:p14="http://schemas.microsoft.com/office/powerpoint/2010/main" val="2777265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626822"/>
            <a:ext cx="7886700" cy="3550140"/>
          </a:xfrm>
        </p:spPr>
        <p:txBody>
          <a:bodyPr>
            <a:normAutofit/>
          </a:bodyPr>
          <a:lstStyle/>
          <a:p>
            <a:pPr>
              <a:buFont typeface="Wingdings" panose="05000000000000000000" pitchFamily="2" charset="2"/>
              <a:buChar char="v"/>
            </a:pPr>
            <a:r>
              <a:rPr lang="en-US" sz="4400" dirty="0">
                <a:solidFill>
                  <a:srgbClr val="002060"/>
                </a:solidFill>
              </a:rPr>
              <a:t>“FELONY STOP”</a:t>
            </a:r>
          </a:p>
          <a:p>
            <a:pPr>
              <a:buFont typeface="Wingdings" panose="05000000000000000000" pitchFamily="2" charset="2"/>
              <a:buChar char="v"/>
            </a:pPr>
            <a:r>
              <a:rPr lang="en-US" sz="4400" dirty="0">
                <a:solidFill>
                  <a:srgbClr val="002060"/>
                </a:solidFill>
              </a:rPr>
              <a:t>HANDS ON HEAD</a:t>
            </a:r>
          </a:p>
          <a:p>
            <a:pPr>
              <a:buFont typeface="Wingdings" panose="05000000000000000000" pitchFamily="2" charset="2"/>
              <a:buChar char="v"/>
            </a:pPr>
            <a:r>
              <a:rPr lang="en-US" sz="4400" dirty="0">
                <a:solidFill>
                  <a:srgbClr val="002060"/>
                </a:solidFill>
              </a:rPr>
              <a:t>HANDS BEHIND BACK</a:t>
            </a:r>
          </a:p>
          <a:p>
            <a:pPr marL="0" indent="0">
              <a:buNone/>
            </a:pPr>
            <a:r>
              <a:rPr lang="en-US" sz="4400" dirty="0">
                <a:solidFill>
                  <a:srgbClr val="002060"/>
                </a:solidFill>
              </a:rPr>
              <a:t>  -3 Options</a:t>
            </a:r>
          </a:p>
          <a:p>
            <a:pPr marL="457200" lvl="1" indent="0">
              <a:buNone/>
            </a:pPr>
            <a:r>
              <a:rPr lang="en-US" sz="4000" dirty="0">
                <a:solidFill>
                  <a:srgbClr val="002060"/>
                </a:solidFill>
              </a:rPr>
              <a:t>-Resistance (Demonstration)</a:t>
            </a:r>
          </a:p>
          <a:p>
            <a:pPr>
              <a:buFont typeface="Wingdings" panose="05000000000000000000" pitchFamily="2" charset="2"/>
              <a:buChar char="v"/>
            </a:pPr>
            <a:endParaRPr lang="en-US" sz="4400" dirty="0">
              <a:solidFill>
                <a:srgbClr val="002060"/>
              </a:solidFill>
            </a:endParaRPr>
          </a:p>
          <a:p>
            <a:pPr marL="0" lvl="0" indent="0" algn="ctr">
              <a:buNone/>
            </a:pPr>
            <a:endParaRPr lang="en-US" sz="4400" dirty="0">
              <a:solidFill>
                <a:srgbClr val="002060"/>
              </a:solidFill>
            </a:endParaRPr>
          </a:p>
          <a:p>
            <a:pPr marL="0" lvl="0" indent="0">
              <a:buNone/>
            </a:pPr>
            <a:endParaRPr lang="en-US" sz="2000" dirty="0"/>
          </a:p>
        </p:txBody>
      </p:sp>
      <p:sp>
        <p:nvSpPr>
          <p:cNvPr id="4" name="Slide Number Placeholder 3"/>
          <p:cNvSpPr>
            <a:spLocks noGrp="1"/>
          </p:cNvSpPr>
          <p:nvPr>
            <p:ph type="sldNum" sz="quarter" idx="12"/>
          </p:nvPr>
        </p:nvSpPr>
        <p:spPr/>
        <p:txBody>
          <a:bodyPr/>
          <a:lstStyle/>
          <a:p>
            <a:fld id="{26D2CB40-E50C-4D3C-A796-5519001A4ED7}" type="slidenum">
              <a:rPr lang="en-US" smtClean="0"/>
              <a:t>50</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330035"/>
            <a:ext cx="7886700" cy="1117397"/>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2060"/>
                </a:solidFill>
              </a:rPr>
              <a:t>STANDING HANCUFFING</a:t>
            </a:r>
          </a:p>
          <a:p>
            <a:r>
              <a:rPr lang="en-US" sz="3600" b="1" dirty="0">
                <a:solidFill>
                  <a:srgbClr val="002060"/>
                </a:solidFill>
              </a:rPr>
              <a:t>ONE OFFICER</a:t>
            </a:r>
          </a:p>
        </p:txBody>
      </p:sp>
    </p:spTree>
    <p:extLst>
      <p:ext uri="{BB962C8B-B14F-4D97-AF65-F5344CB8AC3E}">
        <p14:creationId xmlns:p14="http://schemas.microsoft.com/office/powerpoint/2010/main" val="3073761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626822"/>
            <a:ext cx="7886700" cy="4094653"/>
          </a:xfrm>
        </p:spPr>
        <p:txBody>
          <a:bodyPr>
            <a:normAutofit/>
          </a:bodyPr>
          <a:lstStyle/>
          <a:p>
            <a:pPr>
              <a:buFont typeface="Wingdings" panose="05000000000000000000" pitchFamily="2" charset="2"/>
              <a:buChar char="v"/>
            </a:pPr>
            <a:r>
              <a:rPr lang="en-US" sz="4400" dirty="0">
                <a:solidFill>
                  <a:srgbClr val="002060"/>
                </a:solidFill>
              </a:rPr>
              <a:t>HANDS BEHIND BACK</a:t>
            </a:r>
          </a:p>
          <a:p>
            <a:pPr>
              <a:buFont typeface="Wingdings" panose="05000000000000000000" pitchFamily="2" charset="2"/>
              <a:buChar char="v"/>
            </a:pPr>
            <a:r>
              <a:rPr lang="en-US" sz="4400" dirty="0">
                <a:solidFill>
                  <a:srgbClr val="002060"/>
                </a:solidFill>
              </a:rPr>
              <a:t>HANDS ON HEAD </a:t>
            </a:r>
          </a:p>
          <a:p>
            <a:pPr lvl="1">
              <a:buFont typeface="Wingdings" panose="05000000000000000000" pitchFamily="2" charset="2"/>
              <a:buChar char="v"/>
            </a:pPr>
            <a:r>
              <a:rPr lang="en-US" sz="4000" dirty="0">
                <a:solidFill>
                  <a:srgbClr val="002060"/>
                </a:solidFill>
              </a:rPr>
              <a:t>Contact Officer</a:t>
            </a:r>
          </a:p>
          <a:p>
            <a:pPr lvl="1">
              <a:buFont typeface="Wingdings" panose="05000000000000000000" pitchFamily="2" charset="2"/>
              <a:buChar char="v"/>
            </a:pPr>
            <a:r>
              <a:rPr lang="en-US" sz="4000" dirty="0">
                <a:solidFill>
                  <a:srgbClr val="002060"/>
                </a:solidFill>
              </a:rPr>
              <a:t>Cover Officer</a:t>
            </a:r>
          </a:p>
          <a:p>
            <a:pPr lvl="0"/>
            <a:endParaRPr lang="en-US" b="1" dirty="0"/>
          </a:p>
        </p:txBody>
      </p:sp>
      <p:sp>
        <p:nvSpPr>
          <p:cNvPr id="4" name="Slide Number Placeholder 3"/>
          <p:cNvSpPr>
            <a:spLocks noGrp="1"/>
          </p:cNvSpPr>
          <p:nvPr>
            <p:ph type="sldNum" sz="quarter" idx="12"/>
          </p:nvPr>
        </p:nvSpPr>
        <p:spPr/>
        <p:txBody>
          <a:bodyPr/>
          <a:lstStyle/>
          <a:p>
            <a:fld id="{26D2CB40-E50C-4D3C-A796-5519001A4ED7}" type="slidenum">
              <a:rPr lang="en-US" smtClean="0"/>
              <a:t>51</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628650" y="1338698"/>
            <a:ext cx="7886700" cy="1037057"/>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2060"/>
                </a:solidFill>
              </a:rPr>
              <a:t>STANDING HANDCUFFING </a:t>
            </a:r>
          </a:p>
          <a:p>
            <a:r>
              <a:rPr lang="en-US" sz="3600" b="1" dirty="0">
                <a:solidFill>
                  <a:srgbClr val="002060"/>
                </a:solidFill>
              </a:rPr>
              <a:t>TWO OFFICERS</a:t>
            </a:r>
          </a:p>
        </p:txBody>
      </p:sp>
    </p:spTree>
    <p:extLst>
      <p:ext uri="{BB962C8B-B14F-4D97-AF65-F5344CB8AC3E}">
        <p14:creationId xmlns:p14="http://schemas.microsoft.com/office/powerpoint/2010/main" val="3923243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10623"/>
            <a:ext cx="7886700" cy="4810853"/>
          </a:xfrm>
        </p:spPr>
        <p:txBody>
          <a:bodyPr>
            <a:normAutofit/>
          </a:bodyPr>
          <a:lstStyle/>
          <a:p>
            <a:pPr marL="457200" lvl="1" indent="0">
              <a:buNone/>
            </a:pPr>
            <a:r>
              <a:rPr lang="en-US" sz="4000" dirty="0">
                <a:solidFill>
                  <a:srgbClr val="002060"/>
                </a:solidFill>
              </a:rPr>
              <a:t>		</a:t>
            </a:r>
          </a:p>
          <a:p>
            <a:pPr lvl="0">
              <a:buFont typeface="Wingdings" panose="05000000000000000000" pitchFamily="2" charset="2"/>
              <a:buChar char="v"/>
            </a:pPr>
            <a:r>
              <a:rPr lang="en-US" sz="4800" dirty="0">
                <a:solidFill>
                  <a:srgbClr val="002060"/>
                </a:solidFill>
              </a:rPr>
              <a:t>Prone Handcuffing</a:t>
            </a:r>
          </a:p>
          <a:p>
            <a:pPr lvl="1">
              <a:buFont typeface="Wingdings" panose="05000000000000000000" pitchFamily="2" charset="2"/>
              <a:buChar char="v"/>
            </a:pPr>
            <a:r>
              <a:rPr lang="en-US" sz="4000" dirty="0">
                <a:solidFill>
                  <a:srgbClr val="002060"/>
                </a:solidFill>
              </a:rPr>
              <a:t>Single Officer</a:t>
            </a:r>
          </a:p>
          <a:p>
            <a:pPr marL="457200" lvl="1" indent="0">
              <a:buNone/>
            </a:pPr>
            <a:r>
              <a:rPr lang="en-US" sz="4000" dirty="0">
                <a:solidFill>
                  <a:srgbClr val="002060"/>
                </a:solidFill>
              </a:rPr>
              <a:t>	- 2 Options</a:t>
            </a:r>
          </a:p>
        </p:txBody>
      </p:sp>
      <p:sp>
        <p:nvSpPr>
          <p:cNvPr id="4" name="Slide Number Placeholder 3"/>
          <p:cNvSpPr>
            <a:spLocks noGrp="1"/>
          </p:cNvSpPr>
          <p:nvPr>
            <p:ph type="sldNum" sz="quarter" idx="12"/>
          </p:nvPr>
        </p:nvSpPr>
        <p:spPr/>
        <p:txBody>
          <a:bodyPr/>
          <a:lstStyle/>
          <a:p>
            <a:fld id="{26D2CB40-E50C-4D3C-A796-5519001A4ED7}" type="slidenum">
              <a:rPr lang="en-US" smtClean="0"/>
              <a:t>52</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2880286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46167"/>
            <a:ext cx="7886700" cy="4987637"/>
          </a:xfrm>
        </p:spPr>
        <p:txBody>
          <a:bodyPr>
            <a:normAutofit/>
          </a:bodyPr>
          <a:lstStyle/>
          <a:p>
            <a:pPr>
              <a:buFont typeface="Wingdings" panose="05000000000000000000" pitchFamily="2" charset="2"/>
              <a:buChar char="v"/>
            </a:pPr>
            <a:r>
              <a:rPr lang="en-US" sz="3600" dirty="0">
                <a:solidFill>
                  <a:srgbClr val="002060"/>
                </a:solidFill>
              </a:rPr>
              <a:t>MOVING SUBJECT FROM PRONE POSTION TO STANDING</a:t>
            </a:r>
          </a:p>
          <a:p>
            <a:pPr>
              <a:buFont typeface="Wingdings" panose="05000000000000000000" pitchFamily="2" charset="2"/>
              <a:buChar char="v"/>
            </a:pPr>
            <a:endParaRPr lang="en-US" sz="3600" dirty="0">
              <a:solidFill>
                <a:srgbClr val="002060"/>
              </a:solidFill>
            </a:endParaRPr>
          </a:p>
          <a:p>
            <a:pPr>
              <a:buFont typeface="Wingdings" panose="05000000000000000000" pitchFamily="2" charset="2"/>
              <a:buChar char="v"/>
            </a:pPr>
            <a:r>
              <a:rPr lang="en-US" sz="3600" dirty="0">
                <a:solidFill>
                  <a:srgbClr val="002060"/>
                </a:solidFill>
              </a:rPr>
              <a:t>ESCORTS</a:t>
            </a:r>
          </a:p>
          <a:p>
            <a:pPr marL="457200" lvl="1" indent="0">
              <a:buNone/>
            </a:pPr>
            <a:r>
              <a:rPr lang="en-US" sz="3200" dirty="0">
                <a:solidFill>
                  <a:srgbClr val="002060"/>
                </a:solidFill>
              </a:rPr>
              <a:t>-Cooperative</a:t>
            </a:r>
          </a:p>
          <a:p>
            <a:pPr marL="457200" lvl="1" indent="0">
              <a:buNone/>
            </a:pPr>
            <a:r>
              <a:rPr lang="en-US" sz="3200" dirty="0">
                <a:solidFill>
                  <a:srgbClr val="002060"/>
                </a:solidFill>
              </a:rPr>
              <a:t>-Less Cooperative</a:t>
            </a:r>
          </a:p>
          <a:p>
            <a:pPr marL="457200" lvl="1" indent="0">
              <a:buNone/>
            </a:pPr>
            <a:endParaRPr lang="en-US" sz="3200" dirty="0">
              <a:solidFill>
                <a:srgbClr val="002060"/>
              </a:solidFill>
            </a:endParaRPr>
          </a:p>
          <a:p>
            <a:pPr>
              <a:buFont typeface="Wingdings" panose="05000000000000000000" pitchFamily="2" charset="2"/>
              <a:buChar char="v"/>
            </a:pPr>
            <a:r>
              <a:rPr lang="en-US" sz="3600" dirty="0">
                <a:solidFill>
                  <a:srgbClr val="002060"/>
                </a:solidFill>
              </a:rPr>
              <a:t>REMOVING HANDCUFFS</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53</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628650"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1934571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10623"/>
            <a:ext cx="7886700" cy="4810853"/>
          </a:xfrm>
        </p:spPr>
        <p:txBody>
          <a:bodyPr>
            <a:normAutofit/>
          </a:bodyPr>
          <a:lstStyle/>
          <a:p>
            <a:pPr>
              <a:buFont typeface="Wingdings" panose="05000000000000000000" pitchFamily="2" charset="2"/>
              <a:buChar char="v"/>
            </a:pPr>
            <a:endParaRPr lang="en-US" sz="4400" dirty="0">
              <a:solidFill>
                <a:srgbClr val="002060"/>
              </a:solidFill>
            </a:endParaRPr>
          </a:p>
          <a:p>
            <a:pPr>
              <a:buFont typeface="Wingdings" panose="05000000000000000000" pitchFamily="2" charset="2"/>
              <a:buChar char="v"/>
            </a:pPr>
            <a:r>
              <a:rPr lang="en-US" sz="4400" dirty="0">
                <a:solidFill>
                  <a:srgbClr val="002060"/>
                </a:solidFill>
              </a:rPr>
              <a:t>Straight Arm Bar Take Down</a:t>
            </a:r>
          </a:p>
          <a:p>
            <a:pPr marL="0" indent="0">
              <a:buNone/>
            </a:pPr>
            <a:r>
              <a:rPr lang="en-US" sz="4400" dirty="0">
                <a:solidFill>
                  <a:srgbClr val="002060"/>
                </a:solidFill>
              </a:rPr>
              <a:t>  (Demonstration)</a:t>
            </a:r>
          </a:p>
          <a:p>
            <a:pPr marL="457200" lvl="1" indent="0">
              <a:buNone/>
            </a:pPr>
            <a:r>
              <a:rPr lang="en-US" sz="4000" dirty="0">
                <a:solidFill>
                  <a:srgbClr val="002060"/>
                </a:solidFill>
              </a:rPr>
              <a:t>- 2 Options</a:t>
            </a:r>
          </a:p>
          <a:p>
            <a:pPr lvl="1">
              <a:buFontTx/>
              <a:buChar char="-"/>
            </a:pPr>
            <a:r>
              <a:rPr lang="en-US" sz="4000" dirty="0">
                <a:solidFill>
                  <a:srgbClr val="002060"/>
                </a:solidFill>
              </a:rPr>
              <a:t>With Some Resistance,</a:t>
            </a:r>
          </a:p>
          <a:p>
            <a:pPr marL="914400" lvl="2" indent="0">
              <a:buNone/>
            </a:pPr>
            <a:r>
              <a:rPr lang="en-US" sz="3600" dirty="0">
                <a:solidFill>
                  <a:srgbClr val="002060"/>
                </a:solidFill>
              </a:rPr>
              <a:t>	Arm Curl</a:t>
            </a:r>
          </a:p>
          <a:p>
            <a:pPr marL="457200" lvl="1" indent="0">
              <a:buNone/>
            </a:pPr>
            <a:r>
              <a:rPr lang="en-US" sz="4000" dirty="0">
                <a:solidFill>
                  <a:srgbClr val="002060"/>
                </a:solidFill>
              </a:rPr>
              <a:t>		</a:t>
            </a:r>
          </a:p>
        </p:txBody>
      </p:sp>
      <p:sp>
        <p:nvSpPr>
          <p:cNvPr id="4" name="Slide Number Placeholder 3"/>
          <p:cNvSpPr>
            <a:spLocks noGrp="1"/>
          </p:cNvSpPr>
          <p:nvPr>
            <p:ph type="sldNum" sz="quarter" idx="12"/>
          </p:nvPr>
        </p:nvSpPr>
        <p:spPr/>
        <p:txBody>
          <a:bodyPr/>
          <a:lstStyle/>
          <a:p>
            <a:fld id="{26D2CB40-E50C-4D3C-A796-5519001A4ED7}" type="slidenum">
              <a:rPr lang="en-US" smtClean="0"/>
              <a:t>54</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2293371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629" y="2793076"/>
            <a:ext cx="8761615" cy="3383885"/>
          </a:xfrm>
        </p:spPr>
        <p:txBody>
          <a:bodyPr>
            <a:normAutofit/>
          </a:bodyPr>
          <a:lstStyle/>
          <a:p>
            <a:pPr>
              <a:buFont typeface="Wingdings" panose="05000000000000000000" pitchFamily="2" charset="2"/>
              <a:buChar char="v"/>
            </a:pPr>
            <a:r>
              <a:rPr lang="en-US" sz="4000" dirty="0">
                <a:solidFill>
                  <a:srgbClr val="002060"/>
                </a:solidFill>
              </a:rPr>
              <a:t>Leg Control</a:t>
            </a:r>
          </a:p>
          <a:p>
            <a:pPr>
              <a:buFont typeface="Wingdings" panose="05000000000000000000" pitchFamily="2" charset="2"/>
              <a:buChar char="v"/>
            </a:pPr>
            <a:r>
              <a:rPr lang="en-US" sz="4000" dirty="0">
                <a:solidFill>
                  <a:srgbClr val="002060"/>
                </a:solidFill>
              </a:rPr>
              <a:t>Head Control </a:t>
            </a:r>
          </a:p>
          <a:p>
            <a:pPr>
              <a:buFont typeface="Wingdings" panose="05000000000000000000" pitchFamily="2" charset="2"/>
              <a:buChar char="v"/>
            </a:pPr>
            <a:r>
              <a:rPr lang="en-US" sz="4000" dirty="0">
                <a:solidFill>
                  <a:srgbClr val="002060"/>
                </a:solidFill>
              </a:rPr>
              <a:t>Bring Hands Out</a:t>
            </a:r>
          </a:p>
          <a:p>
            <a:pPr>
              <a:buFont typeface="Wingdings" panose="05000000000000000000" pitchFamily="2" charset="2"/>
              <a:buChar char="v"/>
            </a:pPr>
            <a:r>
              <a:rPr lang="en-US" sz="4000" dirty="0">
                <a:solidFill>
                  <a:srgbClr val="002060"/>
                </a:solidFill>
              </a:rPr>
              <a:t>All together – multiple officers</a:t>
            </a:r>
          </a:p>
          <a:p>
            <a:pPr marL="457200" lvl="1" indent="0">
              <a:buNone/>
            </a:pPr>
            <a:r>
              <a:rPr lang="en-US" sz="3600" dirty="0">
                <a:solidFill>
                  <a:srgbClr val="002060"/>
                </a:solidFill>
              </a:rPr>
              <a:t>- 2</a:t>
            </a:r>
            <a:r>
              <a:rPr lang="en-US" sz="3600" baseline="30000" dirty="0">
                <a:solidFill>
                  <a:srgbClr val="002060"/>
                </a:solidFill>
              </a:rPr>
              <a:t>nd</a:t>
            </a:r>
            <a:r>
              <a:rPr lang="en-US" sz="3600" dirty="0">
                <a:solidFill>
                  <a:srgbClr val="002060"/>
                </a:solidFill>
              </a:rPr>
              <a:t> Baton Option</a:t>
            </a:r>
          </a:p>
          <a:p>
            <a:pPr marL="0" lv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55</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63782"/>
            <a:ext cx="7886700" cy="1496291"/>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solidFill>
                  <a:srgbClr val="002060"/>
                </a:solidFill>
              </a:rPr>
              <a:t>PRONE FACEDOWN</a:t>
            </a:r>
          </a:p>
          <a:p>
            <a:r>
              <a:rPr lang="en-US" b="1" dirty="0">
                <a:solidFill>
                  <a:srgbClr val="002060"/>
                </a:solidFill>
              </a:rPr>
              <a:t>SUBJECT’s HANDS UNDERNEATH</a:t>
            </a:r>
          </a:p>
          <a:p>
            <a:r>
              <a:rPr lang="en-US" b="1" dirty="0">
                <a:solidFill>
                  <a:srgbClr val="002060"/>
                </a:solidFill>
              </a:rPr>
              <a:t>MULTIPLE OFFICERS</a:t>
            </a:r>
          </a:p>
        </p:txBody>
      </p:sp>
    </p:spTree>
    <p:extLst>
      <p:ext uri="{BB962C8B-B14F-4D97-AF65-F5344CB8AC3E}">
        <p14:creationId xmlns:p14="http://schemas.microsoft.com/office/powerpoint/2010/main" val="3444501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460567"/>
            <a:ext cx="7886700" cy="3895784"/>
          </a:xfrm>
        </p:spPr>
        <p:txBody>
          <a:bodyPr>
            <a:normAutofit/>
          </a:bodyPr>
          <a:lstStyle/>
          <a:p>
            <a:pPr marL="0" indent="0">
              <a:buNone/>
            </a:pPr>
            <a:endParaRPr lang="en-US" sz="3600" dirty="0">
              <a:solidFill>
                <a:srgbClr val="002060"/>
              </a:solidFill>
            </a:endParaRPr>
          </a:p>
          <a:p>
            <a:pPr lvl="1">
              <a:buFont typeface="Wingdings" panose="05000000000000000000" pitchFamily="2" charset="2"/>
              <a:buChar char="v"/>
            </a:pPr>
            <a:r>
              <a:rPr lang="en-US" sz="3600" dirty="0">
                <a:solidFill>
                  <a:srgbClr val="002060"/>
                </a:solidFill>
              </a:rPr>
              <a:t>	Single Officer</a:t>
            </a:r>
          </a:p>
          <a:p>
            <a:pPr lvl="1">
              <a:buFont typeface="Wingdings" panose="05000000000000000000" pitchFamily="2" charset="2"/>
              <a:buChar char="v"/>
            </a:pPr>
            <a:endParaRPr lang="en-US" sz="3600" dirty="0">
              <a:solidFill>
                <a:srgbClr val="002060"/>
              </a:solidFill>
            </a:endParaRPr>
          </a:p>
          <a:p>
            <a:pPr lvl="1">
              <a:buFont typeface="Wingdings" panose="05000000000000000000" pitchFamily="2" charset="2"/>
              <a:buChar char="v"/>
            </a:pPr>
            <a:r>
              <a:rPr lang="en-US" sz="3600" dirty="0">
                <a:solidFill>
                  <a:srgbClr val="002060"/>
                </a:solidFill>
              </a:rPr>
              <a:t> Multiple Officers</a:t>
            </a:r>
          </a:p>
          <a:p>
            <a:pPr marL="914400" lvl="2" indent="0">
              <a:buNone/>
            </a:pPr>
            <a:r>
              <a:rPr lang="en-US" sz="3200" dirty="0">
                <a:solidFill>
                  <a:srgbClr val="002060"/>
                </a:solidFill>
              </a:rPr>
              <a:t>- Kimura Rollover Technique</a:t>
            </a:r>
          </a:p>
          <a:p>
            <a:pPr marL="914400" lvl="2" indent="0">
              <a:buNone/>
            </a:pPr>
            <a:r>
              <a:rPr lang="en-US" sz="3200">
                <a:solidFill>
                  <a:srgbClr val="002060"/>
                </a:solidFill>
              </a:rPr>
              <a:t>- 2</a:t>
            </a:r>
            <a:r>
              <a:rPr lang="en-US" sz="3200" baseline="30000">
                <a:solidFill>
                  <a:srgbClr val="002060"/>
                </a:solidFill>
              </a:rPr>
              <a:t>nd</a:t>
            </a:r>
            <a:r>
              <a:rPr lang="en-US" sz="3200">
                <a:solidFill>
                  <a:srgbClr val="002060"/>
                </a:solidFill>
              </a:rPr>
              <a:t> </a:t>
            </a:r>
            <a:r>
              <a:rPr lang="en-US" sz="3200" dirty="0">
                <a:solidFill>
                  <a:srgbClr val="002060"/>
                </a:solidFill>
              </a:rPr>
              <a:t>Option</a:t>
            </a:r>
          </a:p>
        </p:txBody>
      </p:sp>
      <p:sp>
        <p:nvSpPr>
          <p:cNvPr id="4" name="Slide Number Placeholder 3"/>
          <p:cNvSpPr>
            <a:spLocks noGrp="1"/>
          </p:cNvSpPr>
          <p:nvPr>
            <p:ph type="sldNum" sz="quarter" idx="12"/>
          </p:nvPr>
        </p:nvSpPr>
        <p:spPr/>
        <p:txBody>
          <a:bodyPr/>
          <a:lstStyle/>
          <a:p>
            <a:fld id="{26D2CB40-E50C-4D3C-A796-5519001A4ED7}" type="slidenum">
              <a:rPr lang="en-US" smtClean="0"/>
              <a:t>56</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452939" y="1479665"/>
            <a:ext cx="7886700" cy="129678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2060"/>
                </a:solidFill>
              </a:rPr>
              <a:t>Subject Prone on Back -</a:t>
            </a:r>
          </a:p>
          <a:p>
            <a:r>
              <a:rPr lang="en-US" sz="3600" b="1" dirty="0">
                <a:solidFill>
                  <a:srgbClr val="002060"/>
                </a:solidFill>
              </a:rPr>
              <a:t>Move to Stomach</a:t>
            </a:r>
          </a:p>
        </p:txBody>
      </p:sp>
    </p:spTree>
    <p:extLst>
      <p:ext uri="{BB962C8B-B14F-4D97-AF65-F5344CB8AC3E}">
        <p14:creationId xmlns:p14="http://schemas.microsoft.com/office/powerpoint/2010/main" val="2951112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D2CB40-E50C-4D3C-A796-5519001A4ED7}" type="slidenum">
              <a:rPr lang="en-US" smtClean="0"/>
              <a:t>57</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BD4E92B7-EF64-401D-BF13-C16493AFF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05" y="1868363"/>
            <a:ext cx="8744989" cy="3832134"/>
          </a:xfrm>
          <a:prstGeom prst="rect">
            <a:avLst/>
          </a:prstGeom>
          <a:effectLst>
            <a:softEdge rad="127000"/>
          </a:effectLst>
          <a:scene3d>
            <a:camera prst="orthographicFront"/>
            <a:lightRig rig="threePt" dir="t"/>
          </a:scene3d>
          <a:sp3d>
            <a:bevelT prst="angle"/>
          </a:sp3d>
        </p:spPr>
      </p:pic>
    </p:spTree>
    <p:extLst>
      <p:ext uri="{BB962C8B-B14F-4D97-AF65-F5344CB8AC3E}">
        <p14:creationId xmlns:p14="http://schemas.microsoft.com/office/powerpoint/2010/main" val="2901826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a:t>Approximately 63 Million people in the U.S.</a:t>
            </a:r>
          </a:p>
          <a:p>
            <a:pPr marL="0" indent="0">
              <a:buNone/>
            </a:pPr>
            <a:endParaRPr lang="en-US" dirty="0"/>
          </a:p>
          <a:p>
            <a:pPr>
              <a:buFont typeface="Wingdings" panose="05000000000000000000" pitchFamily="2" charset="2"/>
              <a:buChar char="Ø"/>
            </a:pPr>
            <a:r>
              <a:rPr lang="en-US" dirty="0">
                <a:solidFill>
                  <a:srgbClr val="002060"/>
                </a:solidFill>
              </a:rPr>
              <a:t>Have at least one contact with police in a year.</a:t>
            </a:r>
          </a:p>
          <a:p>
            <a:pPr>
              <a:buFont typeface="Wingdings" panose="05000000000000000000" pitchFamily="2" charset="2"/>
              <a:buChar char="Ø"/>
            </a:pPr>
            <a:r>
              <a:rPr lang="en-US" dirty="0">
                <a:solidFill>
                  <a:srgbClr val="002060"/>
                </a:solidFill>
              </a:rPr>
              <a:t>Police make over 10 million arrests per year.</a:t>
            </a:r>
          </a:p>
          <a:p>
            <a:pPr>
              <a:buFont typeface="Wingdings" panose="05000000000000000000" pitchFamily="2" charset="2"/>
              <a:buChar char="Ø"/>
            </a:pPr>
            <a:r>
              <a:rPr lang="en-US" dirty="0">
                <a:solidFill>
                  <a:srgbClr val="002060"/>
                </a:solidFill>
              </a:rPr>
              <a:t>In the majority of these millions of encounters.</a:t>
            </a:r>
          </a:p>
          <a:p>
            <a:pPr>
              <a:buFont typeface="Wingdings" panose="05000000000000000000" pitchFamily="2" charset="2"/>
              <a:buChar char="Ø"/>
            </a:pPr>
            <a:r>
              <a:rPr lang="en-US" dirty="0">
                <a:solidFill>
                  <a:srgbClr val="002060"/>
                </a:solidFill>
              </a:rPr>
              <a:t>Police use NO FORCE of any kind.</a:t>
            </a:r>
          </a:p>
        </p:txBody>
      </p:sp>
      <p:sp>
        <p:nvSpPr>
          <p:cNvPr id="4" name="Slide Number Placeholder 3"/>
          <p:cNvSpPr>
            <a:spLocks noGrp="1"/>
          </p:cNvSpPr>
          <p:nvPr>
            <p:ph type="sldNum" sz="quarter" idx="12"/>
          </p:nvPr>
        </p:nvSpPr>
        <p:spPr/>
        <p:txBody>
          <a:bodyPr/>
          <a:lstStyle/>
          <a:p>
            <a:fld id="{26D2CB40-E50C-4D3C-A796-5519001A4ED7}" type="slidenum">
              <a:rPr lang="en-US" smtClean="0"/>
              <a:t>58</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711351" cy="523220"/>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cs typeface="Arial" panose="020B0604020202020204" pitchFamily="34" charset="0"/>
              </a:rPr>
              <a:t>U.S. JUSTICE DEPARTMENT</a:t>
            </a:r>
          </a:p>
        </p:txBody>
      </p:sp>
    </p:spTree>
    <p:extLst>
      <p:ext uri="{BB962C8B-B14F-4D97-AF65-F5344CB8AC3E}">
        <p14:creationId xmlns:p14="http://schemas.microsoft.com/office/powerpoint/2010/main" val="3937451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26875"/>
            <a:ext cx="7886700" cy="4457561"/>
          </a:xfrm>
        </p:spPr>
        <p:txBody>
          <a:bodyPr>
            <a:normAutofit/>
          </a:bodyPr>
          <a:lstStyle/>
          <a:p>
            <a:pPr marL="0" indent="0">
              <a:buNone/>
            </a:pPr>
            <a:r>
              <a:rPr lang="en-US" dirty="0"/>
              <a:t>In a small fraction of all these encounters, officers have used force in controversial ways</a:t>
            </a:r>
            <a:r>
              <a:rPr lang="en-US" dirty="0">
                <a:solidFill>
                  <a:srgbClr val="002060"/>
                </a:solidFill>
              </a:rPr>
              <a:t>.</a:t>
            </a:r>
          </a:p>
          <a:p>
            <a:pPr>
              <a:buFont typeface="Wingdings" panose="05000000000000000000" pitchFamily="2" charset="2"/>
              <a:buChar char="Ø"/>
            </a:pPr>
            <a:r>
              <a:rPr lang="en-US" dirty="0">
                <a:solidFill>
                  <a:srgbClr val="002060"/>
                </a:solidFill>
              </a:rPr>
              <a:t>This can have a dramatic effect on Police-Community relationships.</a:t>
            </a:r>
          </a:p>
          <a:p>
            <a:pPr>
              <a:buFont typeface="Wingdings" panose="05000000000000000000" pitchFamily="2" charset="2"/>
              <a:buChar char="Ø"/>
            </a:pPr>
            <a:r>
              <a:rPr lang="en-US" dirty="0">
                <a:solidFill>
                  <a:srgbClr val="002060"/>
                </a:solidFill>
              </a:rPr>
              <a:t>Relationships of trust built over a long time – are rocked</a:t>
            </a:r>
          </a:p>
          <a:p>
            <a:pPr>
              <a:buFont typeface="Wingdings" panose="05000000000000000000" pitchFamily="2" charset="2"/>
              <a:buChar char="Ø"/>
            </a:pPr>
            <a:r>
              <a:rPr lang="en-US" dirty="0">
                <a:solidFill>
                  <a:srgbClr val="002060"/>
                </a:solidFill>
              </a:rPr>
              <a:t>A fatal use of force affects:</a:t>
            </a:r>
          </a:p>
          <a:p>
            <a:pPr lvl="1">
              <a:buFont typeface="Arial" panose="020B0604020202020204" pitchFamily="34" charset="0"/>
              <a:buChar char="•"/>
            </a:pPr>
            <a:r>
              <a:rPr lang="en-US" dirty="0">
                <a:solidFill>
                  <a:srgbClr val="002060"/>
                </a:solidFill>
              </a:rPr>
              <a:t>Not only person who dies</a:t>
            </a:r>
          </a:p>
          <a:p>
            <a:pPr lvl="1">
              <a:buFont typeface="Arial" panose="020B0604020202020204" pitchFamily="34" charset="0"/>
              <a:buChar char="•"/>
            </a:pPr>
            <a:r>
              <a:rPr lang="en-US" dirty="0">
                <a:solidFill>
                  <a:srgbClr val="002060"/>
                </a:solidFill>
              </a:rPr>
              <a:t>His/her family members</a:t>
            </a:r>
          </a:p>
          <a:p>
            <a:pPr lvl="1">
              <a:buFont typeface="Arial" panose="020B0604020202020204" pitchFamily="34" charset="0"/>
              <a:buChar char="•"/>
            </a:pPr>
            <a:r>
              <a:rPr lang="en-US" dirty="0">
                <a:solidFill>
                  <a:srgbClr val="002060"/>
                </a:solidFill>
              </a:rPr>
              <a:t>Community at large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59</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53524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a:solidFill>
                  <a:srgbClr val="002060"/>
                </a:solidFill>
              </a:rPr>
              <a:t>“It is not enough for our officers to know the statutory and case law on use of force at the academic level.  They must know and understand it to the point that they can apply it on the street, under the enormous stress, fear, and confusion of mortal danger.”     </a:t>
            </a:r>
          </a:p>
          <a:p>
            <a:pPr marL="0" indent="0">
              <a:buNone/>
            </a:pPr>
            <a:r>
              <a:rPr lang="en-US" sz="2400" dirty="0">
                <a:solidFill>
                  <a:srgbClr val="002060"/>
                </a:solidFill>
              </a:rPr>
              <a:t>McKenna  (2021)</a:t>
            </a:r>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6</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760865" cy="523220"/>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cs typeface="Arial" panose="020B0604020202020204" pitchFamily="34" charset="0"/>
              </a:rPr>
              <a:t>PURPOSE OF KNOWING</a:t>
            </a:r>
          </a:p>
        </p:txBody>
      </p:sp>
    </p:spTree>
    <p:extLst>
      <p:ext uri="{BB962C8B-B14F-4D97-AF65-F5344CB8AC3E}">
        <p14:creationId xmlns:p14="http://schemas.microsoft.com/office/powerpoint/2010/main" val="2453919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solidFill>
                  <a:srgbClr val="002060"/>
                </a:solidFill>
              </a:rPr>
              <a:t>Using Force, particularly lethal force, can be </a:t>
            </a:r>
            <a:r>
              <a:rPr lang="en-US" b="1" dirty="0">
                <a:solidFill>
                  <a:srgbClr val="002060"/>
                </a:solidFill>
              </a:rPr>
              <a:t>traumatic</a:t>
            </a:r>
            <a:r>
              <a:rPr lang="en-US" dirty="0">
                <a:solidFill>
                  <a:srgbClr val="002060"/>
                </a:solidFill>
              </a:rPr>
              <a:t>.</a:t>
            </a:r>
          </a:p>
          <a:p>
            <a:pPr>
              <a:buFont typeface="Wingdings" panose="05000000000000000000" pitchFamily="2" charset="2"/>
              <a:buChar char="Ø"/>
            </a:pPr>
            <a:r>
              <a:rPr lang="en-US" dirty="0">
                <a:solidFill>
                  <a:srgbClr val="002060"/>
                </a:solidFill>
              </a:rPr>
              <a:t>Officers may face disciplinary actions or criminal charges.</a:t>
            </a:r>
          </a:p>
          <a:p>
            <a:pPr>
              <a:buFont typeface="Wingdings" panose="05000000000000000000" pitchFamily="2" charset="2"/>
              <a:buChar char="Ø"/>
            </a:pPr>
            <a:r>
              <a:rPr lang="en-US" dirty="0">
                <a:solidFill>
                  <a:srgbClr val="002060"/>
                </a:solidFill>
              </a:rPr>
              <a:t>Even if force is determined to be legally justified, </a:t>
            </a:r>
            <a:r>
              <a:rPr lang="en-US" b="1" dirty="0">
                <a:solidFill>
                  <a:srgbClr val="002060"/>
                </a:solidFill>
              </a:rPr>
              <a:t>the officer’s life may never be the same</a:t>
            </a:r>
            <a:r>
              <a:rPr lang="en-US" dirty="0">
                <a:solidFill>
                  <a:srgbClr val="002060"/>
                </a:solidFill>
              </a:rPr>
              <a:t>.</a:t>
            </a:r>
          </a:p>
        </p:txBody>
      </p:sp>
      <p:sp>
        <p:nvSpPr>
          <p:cNvPr id="4" name="Slide Number Placeholder 3"/>
          <p:cNvSpPr>
            <a:spLocks noGrp="1"/>
          </p:cNvSpPr>
          <p:nvPr>
            <p:ph type="sldNum" sz="quarter" idx="12"/>
          </p:nvPr>
        </p:nvSpPr>
        <p:spPr/>
        <p:txBody>
          <a:bodyPr/>
          <a:lstStyle/>
          <a:p>
            <a:fld id="{26D2CB40-E50C-4D3C-A796-5519001A4ED7}" type="slidenum">
              <a:rPr lang="en-US" smtClean="0"/>
              <a:t>60</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595618"/>
            <a:ext cx="6711351" cy="523220"/>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cs typeface="Arial" panose="020B0604020202020204" pitchFamily="34" charset="0"/>
              </a:rPr>
              <a:t>EFFECTS ON POLICE OFFICERS</a:t>
            </a:r>
          </a:p>
        </p:txBody>
      </p:sp>
    </p:spTree>
    <p:extLst>
      <p:ext uri="{BB962C8B-B14F-4D97-AF65-F5344CB8AC3E}">
        <p14:creationId xmlns:p14="http://schemas.microsoft.com/office/powerpoint/2010/main" val="3684574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319734"/>
          </a:xfrm>
        </p:spPr>
        <p:txBody>
          <a:bodyPr>
            <a:normAutofit/>
          </a:bodyPr>
          <a:lstStyle/>
          <a:p>
            <a:pPr>
              <a:buFont typeface="Wingdings" panose="05000000000000000000" pitchFamily="2" charset="2"/>
              <a:buChar char="Ø"/>
            </a:pPr>
            <a:r>
              <a:rPr lang="en-US" b="1" dirty="0"/>
              <a:t>Puts an officer in a good position to respond to danger if attacked.</a:t>
            </a:r>
          </a:p>
          <a:p>
            <a:pPr>
              <a:buFont typeface="Wingdings" panose="05000000000000000000" pitchFamily="2" charset="2"/>
              <a:buChar char="Ø"/>
            </a:pPr>
            <a:r>
              <a:rPr lang="en-US" dirty="0"/>
              <a:t>Train frequently for</a:t>
            </a:r>
          </a:p>
          <a:p>
            <a:pPr lvl="1">
              <a:buFont typeface="Wingdings" panose="05000000000000000000" pitchFamily="2" charset="2"/>
              <a:buChar char="Ø"/>
            </a:pPr>
            <a:r>
              <a:rPr lang="en-US" dirty="0">
                <a:solidFill>
                  <a:srgbClr val="002060"/>
                </a:solidFill>
              </a:rPr>
              <a:t>Smooth execution</a:t>
            </a:r>
          </a:p>
          <a:p>
            <a:pPr lvl="1">
              <a:buFont typeface="Wingdings" panose="05000000000000000000" pitchFamily="2" charset="2"/>
              <a:buChar char="Ø"/>
            </a:pPr>
            <a:r>
              <a:rPr lang="en-US" dirty="0">
                <a:solidFill>
                  <a:srgbClr val="002060"/>
                </a:solidFill>
              </a:rPr>
              <a:t>Proficiency</a:t>
            </a:r>
          </a:p>
          <a:p>
            <a:pPr>
              <a:buFont typeface="Wingdings" panose="05000000000000000000" pitchFamily="2" charset="2"/>
              <a:buChar char="Ø"/>
            </a:pPr>
            <a:r>
              <a:rPr lang="en-US" dirty="0"/>
              <a:t>Practice consistently</a:t>
            </a:r>
          </a:p>
          <a:p>
            <a:pPr lvl="1">
              <a:buFont typeface="Wingdings" panose="05000000000000000000" pitchFamily="2" charset="2"/>
              <a:buChar char="Ø"/>
            </a:pPr>
            <a:r>
              <a:rPr lang="en-US" dirty="0">
                <a:solidFill>
                  <a:srgbClr val="002060"/>
                </a:solidFill>
              </a:rPr>
              <a:t>Brings confidence in ability to act</a:t>
            </a:r>
          </a:p>
          <a:p>
            <a:pPr lvl="1">
              <a:buFont typeface="Wingdings" panose="05000000000000000000" pitchFamily="2" charset="2"/>
              <a:buChar char="Ø"/>
            </a:pPr>
            <a:r>
              <a:rPr lang="en-US" dirty="0">
                <a:solidFill>
                  <a:srgbClr val="002060"/>
                </a:solidFill>
              </a:rPr>
              <a:t>Reduces stress</a:t>
            </a:r>
          </a:p>
          <a:p>
            <a:pPr lvl="1">
              <a:buFont typeface="Wingdings" panose="05000000000000000000" pitchFamily="2" charset="2"/>
              <a:buChar char="Ø"/>
            </a:pPr>
            <a:r>
              <a:rPr lang="en-US" dirty="0">
                <a:solidFill>
                  <a:srgbClr val="002060"/>
                </a:solidFill>
              </a:rPr>
              <a:t>Allows you to think clearly</a:t>
            </a:r>
          </a:p>
          <a:p>
            <a:pPr lvl="1">
              <a:buFont typeface="Wingdings" panose="05000000000000000000" pitchFamily="2" charset="2"/>
              <a:buChar char="Ø"/>
            </a:pPr>
            <a:r>
              <a:rPr lang="en-US" dirty="0">
                <a:solidFill>
                  <a:srgbClr val="002060"/>
                </a:solidFill>
              </a:rPr>
              <a:t>Improves decision making</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61</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711351" cy="523220"/>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cs typeface="Arial" panose="020B0604020202020204" pitchFamily="34" charset="0"/>
              </a:rPr>
              <a:t>CONTROL TACTICS</a:t>
            </a:r>
          </a:p>
        </p:txBody>
      </p:sp>
    </p:spTree>
    <p:extLst>
      <p:ext uri="{BB962C8B-B14F-4D97-AF65-F5344CB8AC3E}">
        <p14:creationId xmlns:p14="http://schemas.microsoft.com/office/powerpoint/2010/main" val="3799298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D2CB40-E50C-4D3C-A796-5519001A4ED7}" type="slidenum">
              <a:rPr lang="en-US" smtClean="0"/>
              <a:t>62</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407813" y="1733798"/>
            <a:ext cx="8617434" cy="3099460"/>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5400" dirty="0">
                <a:solidFill>
                  <a:srgbClr val="002060"/>
                </a:solidFill>
                <a:latin typeface="Algerian" panose="04020705040A02060702" pitchFamily="82" charset="0"/>
              </a:rPr>
              <a:t>Thank You </a:t>
            </a:r>
          </a:p>
          <a:p>
            <a:r>
              <a:rPr lang="en-US" sz="5400" dirty="0">
                <a:solidFill>
                  <a:srgbClr val="002060"/>
                </a:solidFill>
                <a:latin typeface="Algerian" panose="04020705040A02060702" pitchFamily="82" charset="0"/>
              </a:rPr>
              <a:t>for your participation!</a:t>
            </a:r>
          </a:p>
          <a:p>
            <a:endParaRPr lang="en-US" dirty="0"/>
          </a:p>
          <a:p>
            <a:endParaRPr lang="en-US" dirty="0">
              <a:solidFill>
                <a:srgbClr val="002060"/>
              </a:solidFill>
            </a:endParaRPr>
          </a:p>
          <a:p>
            <a:pPr marL="457200" indent="-457200" algn="l">
              <a:buFont typeface="Wingdings" panose="05000000000000000000" pitchFamily="2" charset="2"/>
              <a:buChar char="v"/>
            </a:pPr>
            <a:r>
              <a:rPr lang="en-US" dirty="0">
                <a:solidFill>
                  <a:srgbClr val="002060"/>
                </a:solidFill>
              </a:rPr>
              <a:t>Complete roster.</a:t>
            </a:r>
          </a:p>
          <a:p>
            <a:pPr marL="457200" indent="-457200" algn="l">
              <a:buFont typeface="Wingdings" panose="05000000000000000000" pitchFamily="2" charset="2"/>
              <a:buChar char="v"/>
            </a:pPr>
            <a:r>
              <a:rPr lang="en-US" dirty="0">
                <a:solidFill>
                  <a:srgbClr val="002060"/>
                </a:solidFill>
              </a:rPr>
              <a:t>Send information to sponsoring Academy.</a:t>
            </a:r>
          </a:p>
        </p:txBody>
      </p:sp>
    </p:spTree>
    <p:extLst>
      <p:ext uri="{BB962C8B-B14F-4D97-AF65-F5344CB8AC3E}">
        <p14:creationId xmlns:p14="http://schemas.microsoft.com/office/powerpoint/2010/main" val="66272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3600" dirty="0">
              <a:solidFill>
                <a:srgbClr val="002060"/>
              </a:solidFill>
            </a:endParaRPr>
          </a:p>
          <a:p>
            <a:pPr marL="0" indent="0">
              <a:buNone/>
            </a:pPr>
            <a:r>
              <a:rPr lang="en-US" sz="3600" dirty="0">
                <a:solidFill>
                  <a:srgbClr val="002060"/>
                </a:solidFill>
              </a:rPr>
              <a:t>“The basic purpose for an officer’s use of force is to gain control of a person and to stop any threatening action by that person.”</a:t>
            </a:r>
          </a:p>
          <a:p>
            <a:pPr marL="0" indent="0">
              <a:buNone/>
            </a:pPr>
            <a:r>
              <a:rPr lang="en-US" sz="2400" dirty="0" err="1">
                <a:solidFill>
                  <a:srgbClr val="002060"/>
                </a:solidFill>
              </a:rPr>
              <a:t>Siddle</a:t>
            </a:r>
            <a:r>
              <a:rPr lang="en-US" sz="2400" dirty="0">
                <a:solidFill>
                  <a:srgbClr val="002060"/>
                </a:solidFill>
              </a:rPr>
              <a:t> (2005)</a:t>
            </a:r>
          </a:p>
        </p:txBody>
      </p:sp>
      <p:sp>
        <p:nvSpPr>
          <p:cNvPr id="4" name="Slide Number Placeholder 3"/>
          <p:cNvSpPr>
            <a:spLocks noGrp="1"/>
          </p:cNvSpPr>
          <p:nvPr>
            <p:ph type="sldNum" sz="quarter" idx="12"/>
          </p:nvPr>
        </p:nvSpPr>
        <p:spPr/>
        <p:txBody>
          <a:bodyPr/>
          <a:lstStyle/>
          <a:p>
            <a:fld id="{26D2CB40-E50C-4D3C-A796-5519001A4ED7}" type="slidenum">
              <a:rPr lang="en-US" smtClean="0"/>
              <a:t>7</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760865" cy="646331"/>
          </a:xfrm>
          <a:prstGeom prst="rect">
            <a:avLst/>
          </a:prstGeom>
          <a:noFill/>
        </p:spPr>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USE OF FORCE</a:t>
            </a:r>
          </a:p>
        </p:txBody>
      </p:sp>
    </p:spTree>
    <p:extLst>
      <p:ext uri="{BB962C8B-B14F-4D97-AF65-F5344CB8AC3E}">
        <p14:creationId xmlns:p14="http://schemas.microsoft.com/office/powerpoint/2010/main" val="286302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86242"/>
            <a:ext cx="7886700" cy="4140345"/>
          </a:xfrm>
        </p:spPr>
        <p:txBody>
          <a:bodyPr/>
          <a:lstStyle/>
          <a:p>
            <a:r>
              <a:rPr lang="en-US" dirty="0">
                <a:solidFill>
                  <a:srgbClr val="002060"/>
                </a:solidFill>
              </a:rPr>
              <a:t>Be within the boundaries of U.S. Constitutional and Statutory law.</a:t>
            </a:r>
          </a:p>
          <a:p>
            <a:pPr marL="0" indent="0">
              <a:buNone/>
            </a:pPr>
            <a:endParaRPr lang="en-US" dirty="0">
              <a:solidFill>
                <a:srgbClr val="002060"/>
              </a:solidFill>
            </a:endParaRPr>
          </a:p>
          <a:p>
            <a:pPr lvl="0"/>
            <a:r>
              <a:rPr lang="en-US" dirty="0">
                <a:solidFill>
                  <a:srgbClr val="002060"/>
                </a:solidFill>
              </a:rPr>
              <a:t>Be within the boundaries of PA. Constitutional and Statutory law.</a:t>
            </a:r>
          </a:p>
          <a:p>
            <a:pPr marL="0" lvl="0" indent="0">
              <a:buNone/>
            </a:pPr>
            <a:endParaRPr lang="en-US" dirty="0">
              <a:solidFill>
                <a:srgbClr val="002060"/>
              </a:solidFill>
            </a:endParaRPr>
          </a:p>
          <a:p>
            <a:pPr lvl="0"/>
            <a:r>
              <a:rPr lang="en-US" dirty="0">
                <a:solidFill>
                  <a:srgbClr val="002060"/>
                </a:solidFill>
              </a:rPr>
              <a:t>Be within the acceptable limits of department policies, procedures, and training.  </a:t>
            </a:r>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8</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635030"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ACCEPTABLE: USE OF FORCE</a:t>
            </a:r>
          </a:p>
        </p:txBody>
      </p:sp>
    </p:spTree>
    <p:extLst>
      <p:ext uri="{BB962C8B-B14F-4D97-AF65-F5344CB8AC3E}">
        <p14:creationId xmlns:p14="http://schemas.microsoft.com/office/powerpoint/2010/main" val="247482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rgbClr val="002060"/>
                </a:solidFill>
              </a:rPr>
              <a:t>Must have lawful authority.</a:t>
            </a:r>
          </a:p>
          <a:p>
            <a:endParaRPr lang="en-US" sz="2400" dirty="0">
              <a:solidFill>
                <a:srgbClr val="002060"/>
              </a:solidFill>
            </a:endParaRPr>
          </a:p>
          <a:p>
            <a:pPr lvl="0"/>
            <a:r>
              <a:rPr lang="en-US" dirty="0">
                <a:solidFill>
                  <a:srgbClr val="002060"/>
                </a:solidFill>
              </a:rPr>
              <a:t>Must have a lawful objective for taking action.</a:t>
            </a:r>
            <a:endParaRPr lang="en-US" sz="2400" dirty="0">
              <a:solidFill>
                <a:srgbClr val="002060"/>
              </a:solidFill>
            </a:endParaRPr>
          </a:p>
          <a:p>
            <a:pPr lvl="1"/>
            <a:r>
              <a:rPr lang="en-US" dirty="0">
                <a:solidFill>
                  <a:srgbClr val="002060"/>
                </a:solidFill>
              </a:rPr>
              <a:t>e.g., detention, frisk, arrest, involuntary mental commitment, etc.</a:t>
            </a:r>
          </a:p>
          <a:p>
            <a:pPr lvl="1"/>
            <a:endParaRPr lang="en-US" sz="2000" dirty="0">
              <a:solidFill>
                <a:srgbClr val="002060"/>
              </a:solidFill>
            </a:endParaRPr>
          </a:p>
          <a:p>
            <a:pPr lvl="0"/>
            <a:r>
              <a:rPr lang="en-US" dirty="0">
                <a:solidFill>
                  <a:srgbClr val="002060"/>
                </a:solidFill>
              </a:rPr>
              <a:t>An officer need not retreat from a known threat.  However, the officer may choose to tactically retreat to de-escalate the situation or to gain tactical advantage.</a:t>
            </a:r>
            <a:endParaRPr lang="en-US" sz="2400" dirty="0">
              <a:solidFill>
                <a:srgbClr val="00206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t>9</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628650" y="1334008"/>
            <a:ext cx="7886699"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JUSTIFIED USE OF FORCE</a:t>
            </a:r>
          </a:p>
        </p:txBody>
      </p:sp>
    </p:spTree>
    <p:extLst>
      <p:ext uri="{BB962C8B-B14F-4D97-AF65-F5344CB8AC3E}">
        <p14:creationId xmlns:p14="http://schemas.microsoft.com/office/powerpoint/2010/main" val="179292625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452A64CD57B844B605523A9A043BFD" ma:contentTypeVersion="0" ma:contentTypeDescription="Create a new document." ma:contentTypeScope="" ma:versionID="749126949389b065df8915b1ea6b7eff">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30A93A-E4F6-43E4-A2CC-2B4599A3C6A1}"/>
</file>

<file path=customXml/itemProps2.xml><?xml version="1.0" encoding="utf-8"?>
<ds:datastoreItem xmlns:ds="http://schemas.openxmlformats.org/officeDocument/2006/customXml" ds:itemID="{F7B01295-6FEF-4D5B-9EB8-D0F59E06D197}"/>
</file>

<file path=customXml/itemProps3.xml><?xml version="1.0" encoding="utf-8"?>
<ds:datastoreItem xmlns:ds="http://schemas.openxmlformats.org/officeDocument/2006/customXml" ds:itemID="{EA45FAA4-7E0D-4232-9EB5-B1142D3C4A75}"/>
</file>

<file path=docProps/app.xml><?xml version="1.0" encoding="utf-8"?>
<Properties xmlns="http://schemas.openxmlformats.org/officeDocument/2006/extended-properties" xmlns:vt="http://schemas.openxmlformats.org/officeDocument/2006/docPropsVTypes">
  <Template/>
  <TotalTime>3976</TotalTime>
  <Words>7460</Words>
  <Application>Microsoft Office PowerPoint</Application>
  <PresentationFormat>On-screen Show (4:3)</PresentationFormat>
  <Paragraphs>1104</Paragraphs>
  <Slides>62</Slides>
  <Notes>62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Algerian</vt:lpstr>
      <vt:lpstr>Arial</vt:lpstr>
      <vt:lpstr>Calibri</vt:lpstr>
      <vt:lpstr>Courier New</vt:lpstr>
      <vt:lpstr>Wingdings</vt:lpstr>
      <vt:lpstr>Office Theme</vt:lpstr>
      <vt:lpstr>22-302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Napoli, Leah</dc:creator>
  <cp:lastModifiedBy>Crawmer, Jeanne</cp:lastModifiedBy>
  <cp:revision>399</cp:revision>
  <cp:lastPrinted>2021-09-29T15:12:16Z</cp:lastPrinted>
  <dcterms:created xsi:type="dcterms:W3CDTF">2018-01-25T14:14:03Z</dcterms:created>
  <dcterms:modified xsi:type="dcterms:W3CDTF">2021-09-29T15:14:04Z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0x010100FB452A64CD57B844B605523A9A043BFD</vt:lpwstr>
  </property>
  <property fmtid="{D5CDD505-2E9C-101B-9397-08002B2CF9AE}" pid="3" name="Order">
    <vt:r8>1000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